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300" r:id="rId2"/>
    <p:sldId id="301" r:id="rId3"/>
    <p:sldId id="303" r:id="rId4"/>
    <p:sldId id="307" r:id="rId5"/>
    <p:sldId id="317" r:id="rId6"/>
    <p:sldId id="308"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310" r:id="rId20"/>
    <p:sldId id="275" r:id="rId21"/>
    <p:sldId id="276"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311" r:id="rId35"/>
    <p:sldId id="315" r:id="rId36"/>
    <p:sldId id="316" r:id="rId37"/>
    <p:sldId id="314" r:id="rId38"/>
    <p:sldId id="290" r:id="rId39"/>
    <p:sldId id="292" r:id="rId40"/>
    <p:sldId id="293" r:id="rId41"/>
    <p:sldId id="305" r:id="rId42"/>
    <p:sldId id="306" r:id="rId43"/>
    <p:sldId id="299" r:id="rId44"/>
    <p:sldId id="309" r:id="rId45"/>
  </p:sldIdLst>
  <p:sldSz cx="18288000" cy="10287000"/>
  <p:notesSz cx="6858000" cy="9144000"/>
  <p:embeddedFontLst>
    <p:embeddedFont>
      <p:font typeface="Calibri" panose="020F0502020204030204" pitchFamily="34" charset="0"/>
      <p:regular r:id="rId46"/>
      <p:bold r:id="rId47"/>
      <p:italic r:id="rId48"/>
      <p:boldItalic r:id="rId49"/>
    </p:embeddedFont>
    <p:embeddedFont>
      <p:font typeface="Source Sans Pro Bold" panose="020B0604020202020204" charset="0"/>
      <p:regular r:id="rId50"/>
    </p:embeddedFont>
    <p:embeddedFont>
      <p:font typeface="Roboto Bold" panose="020B0604020202020204" charset="0"/>
      <p:regular r:id="rId51"/>
    </p:embeddedFont>
    <p:embeddedFont>
      <p:font typeface="Source Sans Pro" panose="020B0604020202020204" charset="0"/>
      <p:regular r:id="rId52"/>
    </p:embeddedFont>
    <p:embeddedFont>
      <p:font typeface="HK Grotesk Medium Bold" panose="020B0604020202020204" charset="-94"/>
      <p:regular r:id="rId53"/>
    </p:embeddedFont>
    <p:embeddedFont>
      <p:font typeface="Roboto" panose="020B0604020202020204"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52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3" d="100"/>
          <a:sy n="73" d="100"/>
        </p:scale>
        <p:origin x="59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8.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30.tiff"/><Relationship Id="rId13" Type="http://schemas.openxmlformats.org/officeDocument/2006/relationships/image" Target="../media/image35.tiff"/><Relationship Id="rId3" Type="http://schemas.openxmlformats.org/officeDocument/2006/relationships/image" Target="../media/image25.tiff"/><Relationship Id="rId7" Type="http://schemas.openxmlformats.org/officeDocument/2006/relationships/image" Target="../media/image29.tiff"/><Relationship Id="rId12" Type="http://schemas.openxmlformats.org/officeDocument/2006/relationships/image" Target="../media/image34.tif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tiff"/><Relationship Id="rId11" Type="http://schemas.openxmlformats.org/officeDocument/2006/relationships/image" Target="../media/image33.tiff"/><Relationship Id="rId5" Type="http://schemas.openxmlformats.org/officeDocument/2006/relationships/image" Target="../media/image27.tiff"/><Relationship Id="rId10" Type="http://schemas.openxmlformats.org/officeDocument/2006/relationships/image" Target="../media/image32.tiff"/><Relationship Id="rId4" Type="http://schemas.openxmlformats.org/officeDocument/2006/relationships/image" Target="../media/image26.tiff"/><Relationship Id="rId9" Type="http://schemas.openxmlformats.org/officeDocument/2006/relationships/image" Target="../media/image31.tiff"/><Relationship Id="rId14" Type="http://schemas.openxmlformats.org/officeDocument/2006/relationships/image" Target="../media/image36.tiff"/></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0.jpg"/></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2.tiff"/></Relationships>
</file>

<file path=ppt/slides/_rels/slide4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 y="0"/>
            <a:ext cx="18288717" cy="10286597"/>
          </a:xfrm>
          <a:prstGeom prst="rect">
            <a:avLst/>
          </a:prstGeom>
        </p:spPr>
      </p:pic>
      <p:sp>
        <p:nvSpPr>
          <p:cNvPr id="4" name="Unvan 3"/>
          <p:cNvSpPr>
            <a:spLocks noGrp="1"/>
          </p:cNvSpPr>
          <p:nvPr>
            <p:ph type="title"/>
          </p:nvPr>
        </p:nvSpPr>
        <p:spPr>
          <a:xfrm>
            <a:off x="722312" y="3436847"/>
            <a:ext cx="12612687" cy="792253"/>
          </a:xfrm>
        </p:spPr>
        <p:txBody>
          <a:bodyPr>
            <a:normAutofit/>
          </a:bodyPr>
          <a:lstStyle/>
          <a:p>
            <a:r>
              <a:rPr lang="tr-TR" dirty="0" smtClean="0">
                <a:solidFill>
                  <a:schemeClr val="bg1"/>
                </a:solidFill>
              </a:rPr>
              <a:t>Proje Konusu: </a:t>
            </a:r>
            <a:r>
              <a:rPr lang="tr-TR" b="0" dirty="0" smtClean="0">
                <a:solidFill>
                  <a:schemeClr val="bg1"/>
                </a:solidFill>
              </a:rPr>
              <a:t>YAPAY ZEKA İLE ÇİVİ KALİTE KONTROLÜ</a:t>
            </a:r>
            <a:endParaRPr lang="tr-TR" b="0" dirty="0">
              <a:solidFill>
                <a:schemeClr val="bg1"/>
              </a:solidFill>
            </a:endParaRPr>
          </a:p>
        </p:txBody>
      </p:sp>
      <p:sp>
        <p:nvSpPr>
          <p:cNvPr id="5" name="Metin Yer Tutucusu 4"/>
          <p:cNvSpPr>
            <a:spLocks noGrp="1"/>
          </p:cNvSpPr>
          <p:nvPr>
            <p:ph type="body" idx="1"/>
          </p:nvPr>
        </p:nvSpPr>
        <p:spPr>
          <a:xfrm>
            <a:off x="722313" y="4802574"/>
            <a:ext cx="7772400" cy="695597"/>
          </a:xfrm>
        </p:spPr>
        <p:txBody>
          <a:bodyPr>
            <a:noAutofit/>
          </a:bodyPr>
          <a:lstStyle/>
          <a:p>
            <a:r>
              <a:rPr lang="tr-TR" sz="4000" b="1" dirty="0" smtClean="0">
                <a:solidFill>
                  <a:schemeClr val="bg1"/>
                </a:solidFill>
                <a:latin typeface="+mj-lt"/>
              </a:rPr>
              <a:t>PROJE NO:</a:t>
            </a:r>
            <a:endParaRPr lang="tr-TR" sz="4000" b="1" dirty="0">
              <a:solidFill>
                <a:schemeClr val="bg1"/>
              </a:solidFill>
              <a:latin typeface="+mj-lt"/>
            </a:endParaRPr>
          </a:p>
        </p:txBody>
      </p:sp>
      <p:sp>
        <p:nvSpPr>
          <p:cNvPr id="6" name="Metin Yer Tutucusu 4"/>
          <p:cNvSpPr txBox="1">
            <a:spLocks/>
          </p:cNvSpPr>
          <p:nvPr/>
        </p:nvSpPr>
        <p:spPr>
          <a:xfrm>
            <a:off x="722313" y="6071645"/>
            <a:ext cx="7772400" cy="695597"/>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tr-TR" sz="4000" b="1" dirty="0" smtClean="0">
                <a:solidFill>
                  <a:schemeClr val="bg1"/>
                </a:solidFill>
                <a:latin typeface="+mj-lt"/>
              </a:rPr>
              <a:t>BAŞLAMA-BİTİŞ TARİHLERİ:</a:t>
            </a:r>
            <a:endParaRPr lang="tr-TR" sz="4000" b="1" dirty="0">
              <a:solidFill>
                <a:schemeClr val="bg1"/>
              </a:solidFill>
              <a:latin typeface="+mj-lt"/>
            </a:endParaRPr>
          </a:p>
        </p:txBody>
      </p:sp>
    </p:spTree>
    <p:extLst>
      <p:ext uri="{BB962C8B-B14F-4D97-AF65-F5344CB8AC3E}">
        <p14:creationId xmlns:p14="http://schemas.microsoft.com/office/powerpoint/2010/main" val="29898615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srcRect/>
          <a:stretch>
            <a:fillRect/>
          </a:stretch>
        </p:blipFill>
        <p:spPr>
          <a:xfrm>
            <a:off x="5724884" y="1028700"/>
            <a:ext cx="6838232" cy="5103158"/>
          </a:xfrm>
          <a:prstGeom prst="rect">
            <a:avLst/>
          </a:prstGeom>
        </p:spPr>
      </p:pic>
      <p:sp>
        <p:nvSpPr>
          <p:cNvPr id="4" name="TextBox 4"/>
          <p:cNvSpPr txBox="1"/>
          <p:nvPr/>
        </p:nvSpPr>
        <p:spPr>
          <a:xfrm>
            <a:off x="990600" y="6573020"/>
            <a:ext cx="15925800" cy="1949252"/>
          </a:xfrm>
          <a:prstGeom prst="rect">
            <a:avLst/>
          </a:prstGeom>
        </p:spPr>
        <p:txBody>
          <a:bodyPr wrap="square" lIns="0" tIns="0" rIns="0" bIns="0" rtlCol="0" anchor="t">
            <a:spAutoFit/>
          </a:bodyPr>
          <a:lstStyle/>
          <a:p>
            <a:pPr>
              <a:lnSpc>
                <a:spcPts val="3840"/>
              </a:lnSpc>
            </a:pPr>
            <a:r>
              <a:rPr lang="en-US" sz="3200" dirty="0">
                <a:solidFill>
                  <a:schemeClr val="tx2">
                    <a:lumMod val="50000"/>
                  </a:schemeClr>
                </a:solidFill>
                <a:latin typeface="Roboto"/>
              </a:rPr>
              <a:t>Basler Lens C23-0816-2M-S f8mm lens, </a:t>
            </a:r>
            <a:r>
              <a:rPr lang="en-US" sz="3200" dirty="0" err="1">
                <a:solidFill>
                  <a:schemeClr val="tx2">
                    <a:lumMod val="50000"/>
                  </a:schemeClr>
                </a:solidFill>
                <a:latin typeface="Roboto"/>
              </a:rPr>
              <a:t>diyafram</a:t>
            </a:r>
            <a:r>
              <a:rPr lang="en-US" sz="3200" dirty="0">
                <a:solidFill>
                  <a:schemeClr val="tx2">
                    <a:lumMod val="50000"/>
                  </a:schemeClr>
                </a:solidFill>
                <a:latin typeface="Roboto"/>
              </a:rPr>
              <a:t> </a:t>
            </a:r>
            <a:r>
              <a:rPr lang="en-US" sz="3200" dirty="0" err="1">
                <a:solidFill>
                  <a:schemeClr val="tx2">
                    <a:lumMod val="50000"/>
                  </a:schemeClr>
                </a:solidFill>
                <a:latin typeface="Roboto"/>
              </a:rPr>
              <a:t>açıklığını</a:t>
            </a:r>
            <a:r>
              <a:rPr lang="en-US" sz="3200" dirty="0">
                <a:solidFill>
                  <a:schemeClr val="tx2">
                    <a:lumMod val="50000"/>
                  </a:schemeClr>
                </a:solidFill>
                <a:latin typeface="Roboto"/>
              </a:rPr>
              <a:t> </a:t>
            </a:r>
            <a:r>
              <a:rPr lang="en-US" sz="3200" dirty="0" err="1">
                <a:solidFill>
                  <a:schemeClr val="tx2">
                    <a:lumMod val="50000"/>
                  </a:schemeClr>
                </a:solidFill>
                <a:latin typeface="Roboto"/>
              </a:rPr>
              <a:t>ve</a:t>
            </a:r>
            <a:r>
              <a:rPr lang="en-US" sz="3200" dirty="0">
                <a:solidFill>
                  <a:schemeClr val="tx2">
                    <a:lumMod val="50000"/>
                  </a:schemeClr>
                </a:solidFill>
                <a:latin typeface="Roboto"/>
              </a:rPr>
              <a:t> </a:t>
            </a:r>
            <a:r>
              <a:rPr lang="en-US" sz="3200" dirty="0" err="1">
                <a:solidFill>
                  <a:schemeClr val="tx2">
                    <a:lumMod val="50000"/>
                  </a:schemeClr>
                </a:solidFill>
                <a:latin typeface="Roboto"/>
              </a:rPr>
              <a:t>odak</a:t>
            </a:r>
            <a:r>
              <a:rPr lang="en-US" sz="3200" dirty="0">
                <a:solidFill>
                  <a:schemeClr val="tx2">
                    <a:lumMod val="50000"/>
                  </a:schemeClr>
                </a:solidFill>
                <a:latin typeface="Roboto"/>
              </a:rPr>
              <a:t> </a:t>
            </a:r>
            <a:r>
              <a:rPr lang="en-US" sz="3200" dirty="0" err="1">
                <a:solidFill>
                  <a:schemeClr val="tx2">
                    <a:lumMod val="50000"/>
                  </a:schemeClr>
                </a:solidFill>
                <a:latin typeface="Roboto"/>
              </a:rPr>
              <a:t>ayarını</a:t>
            </a:r>
            <a:r>
              <a:rPr lang="en-US" sz="3200" dirty="0">
                <a:solidFill>
                  <a:schemeClr val="tx2">
                    <a:lumMod val="50000"/>
                  </a:schemeClr>
                </a:solidFill>
                <a:latin typeface="Roboto"/>
              </a:rPr>
              <a:t> </a:t>
            </a:r>
            <a:r>
              <a:rPr lang="en-US" sz="3200" dirty="0" err="1">
                <a:solidFill>
                  <a:schemeClr val="tx2">
                    <a:lumMod val="50000"/>
                  </a:schemeClr>
                </a:solidFill>
                <a:latin typeface="Roboto"/>
              </a:rPr>
              <a:t>yaparak</a:t>
            </a:r>
            <a:r>
              <a:rPr lang="en-US" sz="3200" dirty="0">
                <a:solidFill>
                  <a:schemeClr val="tx2">
                    <a:lumMod val="50000"/>
                  </a:schemeClr>
                </a:solidFill>
                <a:latin typeface="Roboto"/>
              </a:rPr>
              <a:t> </a:t>
            </a:r>
            <a:r>
              <a:rPr lang="en-US" sz="3200" dirty="0" err="1">
                <a:solidFill>
                  <a:schemeClr val="tx2">
                    <a:lumMod val="50000"/>
                  </a:schemeClr>
                </a:solidFill>
                <a:latin typeface="Roboto"/>
              </a:rPr>
              <a:t>kameranın</a:t>
            </a:r>
            <a:r>
              <a:rPr lang="en-US" sz="3200" dirty="0">
                <a:solidFill>
                  <a:schemeClr val="tx2">
                    <a:lumMod val="50000"/>
                  </a:schemeClr>
                </a:solidFill>
                <a:latin typeface="Roboto"/>
              </a:rPr>
              <a:t> </a:t>
            </a:r>
            <a:r>
              <a:rPr lang="en-US" sz="3200" dirty="0" err="1">
                <a:solidFill>
                  <a:schemeClr val="tx2">
                    <a:lumMod val="50000"/>
                  </a:schemeClr>
                </a:solidFill>
                <a:latin typeface="Roboto"/>
              </a:rPr>
              <a:t>aldığı</a:t>
            </a:r>
            <a:r>
              <a:rPr lang="en-US" sz="3200" dirty="0">
                <a:solidFill>
                  <a:schemeClr val="tx2">
                    <a:lumMod val="50000"/>
                  </a:schemeClr>
                </a:solidFill>
                <a:latin typeface="Roboto"/>
              </a:rPr>
              <a:t> </a:t>
            </a:r>
            <a:r>
              <a:rPr lang="en-US" sz="3200" dirty="0" err="1">
                <a:solidFill>
                  <a:schemeClr val="tx2">
                    <a:lumMod val="50000"/>
                  </a:schemeClr>
                </a:solidFill>
                <a:latin typeface="Roboto"/>
              </a:rPr>
              <a:t>görüntüyü</a:t>
            </a:r>
            <a:r>
              <a:rPr lang="en-US" sz="3200" dirty="0">
                <a:solidFill>
                  <a:schemeClr val="tx2">
                    <a:lumMod val="50000"/>
                  </a:schemeClr>
                </a:solidFill>
                <a:latin typeface="Roboto"/>
              </a:rPr>
              <a:t> </a:t>
            </a:r>
            <a:r>
              <a:rPr lang="en-US" sz="3200" dirty="0" err="1">
                <a:solidFill>
                  <a:schemeClr val="tx2">
                    <a:lumMod val="50000"/>
                  </a:schemeClr>
                </a:solidFill>
                <a:latin typeface="Roboto"/>
              </a:rPr>
              <a:t>daha</a:t>
            </a:r>
            <a:r>
              <a:rPr lang="en-US" sz="3200" dirty="0">
                <a:solidFill>
                  <a:schemeClr val="tx2">
                    <a:lumMod val="50000"/>
                  </a:schemeClr>
                </a:solidFill>
                <a:latin typeface="Roboto"/>
              </a:rPr>
              <a:t> </a:t>
            </a:r>
            <a:r>
              <a:rPr lang="en-US" sz="3200" dirty="0" err="1">
                <a:solidFill>
                  <a:schemeClr val="tx2">
                    <a:lumMod val="50000"/>
                  </a:schemeClr>
                </a:solidFill>
                <a:latin typeface="Roboto"/>
              </a:rPr>
              <a:t>işlenebilir</a:t>
            </a:r>
            <a:r>
              <a:rPr lang="en-US" sz="3200" dirty="0">
                <a:solidFill>
                  <a:schemeClr val="tx2">
                    <a:lumMod val="50000"/>
                  </a:schemeClr>
                </a:solidFill>
                <a:latin typeface="Roboto"/>
              </a:rPr>
              <a:t> hale </a:t>
            </a:r>
            <a:r>
              <a:rPr lang="en-US" sz="3200" dirty="0" err="1">
                <a:solidFill>
                  <a:schemeClr val="tx2">
                    <a:lumMod val="50000"/>
                  </a:schemeClr>
                </a:solidFill>
                <a:latin typeface="Roboto"/>
              </a:rPr>
              <a:t>getirmeyi</a:t>
            </a:r>
            <a:r>
              <a:rPr lang="en-US" sz="3200" dirty="0">
                <a:solidFill>
                  <a:schemeClr val="tx2">
                    <a:lumMod val="50000"/>
                  </a:schemeClr>
                </a:solidFill>
                <a:latin typeface="Roboto"/>
              </a:rPr>
              <a:t> </a:t>
            </a:r>
            <a:r>
              <a:rPr lang="en-US" sz="3200" dirty="0" err="1">
                <a:solidFill>
                  <a:schemeClr val="tx2">
                    <a:lumMod val="50000"/>
                  </a:schemeClr>
                </a:solidFill>
                <a:latin typeface="Roboto"/>
              </a:rPr>
              <a:t>sağlamaktadır</a:t>
            </a:r>
            <a:r>
              <a:rPr lang="en-US" sz="3200" dirty="0">
                <a:solidFill>
                  <a:schemeClr val="tx2">
                    <a:lumMod val="50000"/>
                  </a:schemeClr>
                </a:solidFill>
                <a:latin typeface="Roboto"/>
              </a:rPr>
              <a:t>. </a:t>
            </a:r>
            <a:r>
              <a:rPr lang="en-US" sz="3200" dirty="0" err="1">
                <a:solidFill>
                  <a:schemeClr val="tx2">
                    <a:lumMod val="50000"/>
                  </a:schemeClr>
                </a:solidFill>
                <a:latin typeface="Roboto"/>
              </a:rPr>
              <a:t>Diyafram</a:t>
            </a:r>
            <a:r>
              <a:rPr lang="en-US" sz="3200" dirty="0">
                <a:solidFill>
                  <a:schemeClr val="tx2">
                    <a:lumMod val="50000"/>
                  </a:schemeClr>
                </a:solidFill>
                <a:latin typeface="Roboto"/>
              </a:rPr>
              <a:t> </a:t>
            </a:r>
            <a:r>
              <a:rPr lang="en-US" sz="3200" dirty="0" err="1">
                <a:solidFill>
                  <a:schemeClr val="tx2">
                    <a:lumMod val="50000"/>
                  </a:schemeClr>
                </a:solidFill>
                <a:latin typeface="Roboto"/>
              </a:rPr>
              <a:t>açıklığı</a:t>
            </a:r>
            <a:r>
              <a:rPr lang="en-US" sz="3200" dirty="0">
                <a:solidFill>
                  <a:schemeClr val="tx2">
                    <a:lumMod val="50000"/>
                  </a:schemeClr>
                </a:solidFill>
                <a:latin typeface="Roboto"/>
              </a:rPr>
              <a:t> </a:t>
            </a:r>
            <a:r>
              <a:rPr lang="en-US" sz="3200" dirty="0" err="1">
                <a:solidFill>
                  <a:schemeClr val="tx2">
                    <a:lumMod val="50000"/>
                  </a:schemeClr>
                </a:solidFill>
                <a:latin typeface="Roboto"/>
              </a:rPr>
              <a:t>ışığı</a:t>
            </a:r>
            <a:r>
              <a:rPr lang="en-US" sz="3200" dirty="0">
                <a:solidFill>
                  <a:schemeClr val="tx2">
                    <a:lumMod val="50000"/>
                  </a:schemeClr>
                </a:solidFill>
                <a:latin typeface="Roboto"/>
              </a:rPr>
              <a:t> </a:t>
            </a:r>
            <a:r>
              <a:rPr lang="en-US" sz="3200" dirty="0" err="1">
                <a:solidFill>
                  <a:schemeClr val="tx2">
                    <a:lumMod val="50000"/>
                  </a:schemeClr>
                </a:solidFill>
                <a:latin typeface="Roboto"/>
              </a:rPr>
              <a:t>toplayacağı</a:t>
            </a:r>
            <a:r>
              <a:rPr lang="en-US" sz="3200" dirty="0">
                <a:solidFill>
                  <a:schemeClr val="tx2">
                    <a:lumMod val="50000"/>
                  </a:schemeClr>
                </a:solidFill>
                <a:latin typeface="Roboto"/>
              </a:rPr>
              <a:t> </a:t>
            </a:r>
            <a:r>
              <a:rPr lang="en-US" sz="3200" dirty="0" err="1">
                <a:solidFill>
                  <a:schemeClr val="tx2">
                    <a:lumMod val="50000"/>
                  </a:schemeClr>
                </a:solidFill>
                <a:latin typeface="Roboto"/>
              </a:rPr>
              <a:t>açıyı</a:t>
            </a:r>
            <a:r>
              <a:rPr lang="en-US" sz="3200" dirty="0">
                <a:solidFill>
                  <a:schemeClr val="tx2">
                    <a:lumMod val="50000"/>
                  </a:schemeClr>
                </a:solidFill>
                <a:latin typeface="Roboto"/>
              </a:rPr>
              <a:t> </a:t>
            </a:r>
            <a:r>
              <a:rPr lang="en-US" sz="3200" dirty="0" err="1">
                <a:solidFill>
                  <a:schemeClr val="tx2">
                    <a:lumMod val="50000"/>
                  </a:schemeClr>
                </a:solidFill>
                <a:latin typeface="Roboto"/>
              </a:rPr>
              <a:t>sembollerken</a:t>
            </a:r>
            <a:r>
              <a:rPr lang="en-US" sz="3200" dirty="0">
                <a:solidFill>
                  <a:schemeClr val="tx2">
                    <a:lumMod val="50000"/>
                  </a:schemeClr>
                </a:solidFill>
                <a:latin typeface="Roboto"/>
              </a:rPr>
              <a:t> </a:t>
            </a:r>
            <a:r>
              <a:rPr lang="en-US" sz="3200" dirty="0" err="1">
                <a:solidFill>
                  <a:schemeClr val="tx2">
                    <a:lumMod val="50000"/>
                  </a:schemeClr>
                </a:solidFill>
                <a:latin typeface="Roboto"/>
              </a:rPr>
              <a:t>odak</a:t>
            </a:r>
            <a:r>
              <a:rPr lang="en-US" sz="3200" dirty="0">
                <a:solidFill>
                  <a:schemeClr val="tx2">
                    <a:lumMod val="50000"/>
                  </a:schemeClr>
                </a:solidFill>
                <a:latin typeface="Roboto"/>
              </a:rPr>
              <a:t> </a:t>
            </a:r>
            <a:r>
              <a:rPr lang="en-US" sz="3200" dirty="0" err="1">
                <a:solidFill>
                  <a:schemeClr val="tx2">
                    <a:lumMod val="50000"/>
                  </a:schemeClr>
                </a:solidFill>
                <a:latin typeface="Roboto"/>
              </a:rPr>
              <a:t>ayarı</a:t>
            </a:r>
            <a:r>
              <a:rPr lang="en-US" sz="3200" dirty="0">
                <a:solidFill>
                  <a:schemeClr val="tx2">
                    <a:lumMod val="50000"/>
                  </a:schemeClr>
                </a:solidFill>
                <a:latin typeface="Roboto"/>
              </a:rPr>
              <a:t> da </a:t>
            </a:r>
            <a:r>
              <a:rPr lang="en-US" sz="3200" dirty="0" err="1">
                <a:solidFill>
                  <a:schemeClr val="tx2">
                    <a:lumMod val="50000"/>
                  </a:schemeClr>
                </a:solidFill>
                <a:latin typeface="Roboto"/>
              </a:rPr>
              <a:t>netliğini</a:t>
            </a:r>
            <a:r>
              <a:rPr lang="en-US" sz="3200" dirty="0">
                <a:solidFill>
                  <a:schemeClr val="tx2">
                    <a:lumMod val="50000"/>
                  </a:schemeClr>
                </a:solidFill>
                <a:latin typeface="Roboto"/>
              </a:rPr>
              <a:t> </a:t>
            </a:r>
            <a:r>
              <a:rPr lang="en-US" sz="3200" dirty="0" err="1">
                <a:solidFill>
                  <a:schemeClr val="tx2">
                    <a:lumMod val="50000"/>
                  </a:schemeClr>
                </a:solidFill>
                <a:latin typeface="Roboto"/>
              </a:rPr>
              <a:t>sembollemektedir</a:t>
            </a:r>
            <a:r>
              <a:rPr lang="en-US" sz="3200" dirty="0">
                <a:solidFill>
                  <a:schemeClr val="tx2">
                    <a:lumMod val="50000"/>
                  </a:schemeClr>
                </a:solidFill>
                <a:latin typeface="Roboto"/>
              </a:rPr>
              <a:t>.</a:t>
            </a:r>
          </a:p>
          <a:p>
            <a:pPr>
              <a:lnSpc>
                <a:spcPts val="3840"/>
              </a:lnSpc>
            </a:pPr>
            <a:r>
              <a:rPr lang="en-US" sz="3200" dirty="0">
                <a:solidFill>
                  <a:srgbClr val="FFFFFF"/>
                </a:solidFill>
                <a:latin typeface="Roboto"/>
              </a:rPr>
              <a:t>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srcRect/>
          <a:stretch>
            <a:fillRect/>
          </a:stretch>
        </p:blipFill>
        <p:spPr>
          <a:xfrm>
            <a:off x="3581400" y="4838700"/>
            <a:ext cx="4854688" cy="4854688"/>
          </a:xfrm>
          <a:prstGeom prst="rect">
            <a:avLst/>
          </a:prstGeom>
        </p:spPr>
      </p:pic>
      <p:pic>
        <p:nvPicPr>
          <p:cNvPr id="4" name="Picture 4"/>
          <p:cNvPicPr>
            <a:picLocks noChangeAspect="1"/>
          </p:cNvPicPr>
          <p:nvPr/>
        </p:nvPicPr>
        <p:blipFill>
          <a:blip r:embed="rId4"/>
          <a:srcRect/>
          <a:stretch>
            <a:fillRect/>
          </a:stretch>
        </p:blipFill>
        <p:spPr>
          <a:xfrm>
            <a:off x="10210800" y="4838700"/>
            <a:ext cx="4854688" cy="4854688"/>
          </a:xfrm>
          <a:prstGeom prst="rect">
            <a:avLst/>
          </a:prstGeom>
        </p:spPr>
      </p:pic>
      <p:sp>
        <p:nvSpPr>
          <p:cNvPr id="6" name="TextBox 6"/>
          <p:cNvSpPr txBox="1"/>
          <p:nvPr/>
        </p:nvSpPr>
        <p:spPr>
          <a:xfrm>
            <a:off x="3429000" y="723900"/>
            <a:ext cx="12241935" cy="3920728"/>
          </a:xfrm>
          <a:prstGeom prst="rect">
            <a:avLst/>
          </a:prstGeom>
        </p:spPr>
        <p:txBody>
          <a:bodyPr lIns="0" tIns="0" rIns="0" bIns="0" rtlCol="0" anchor="t">
            <a:spAutoFit/>
          </a:bodyPr>
          <a:lstStyle/>
          <a:p>
            <a:pPr>
              <a:lnSpc>
                <a:spcPts val="3840"/>
              </a:lnSpc>
            </a:pPr>
            <a:r>
              <a:rPr lang="en-US" sz="3200" dirty="0" err="1">
                <a:solidFill>
                  <a:schemeClr val="tx2">
                    <a:lumMod val="50000"/>
                  </a:schemeClr>
                </a:solidFill>
                <a:latin typeface="Roboto"/>
              </a:rPr>
              <a:t>Sahadaki</a:t>
            </a:r>
            <a:r>
              <a:rPr lang="en-US" sz="3200" dirty="0">
                <a:solidFill>
                  <a:schemeClr val="tx2">
                    <a:lumMod val="50000"/>
                  </a:schemeClr>
                </a:solidFill>
                <a:latin typeface="Roboto"/>
              </a:rPr>
              <a:t> </a:t>
            </a:r>
            <a:r>
              <a:rPr lang="en-US" sz="3200" dirty="0" err="1">
                <a:solidFill>
                  <a:schemeClr val="tx2">
                    <a:lumMod val="50000"/>
                  </a:schemeClr>
                </a:solidFill>
                <a:latin typeface="Roboto"/>
              </a:rPr>
              <a:t>makinadan</a:t>
            </a:r>
            <a:r>
              <a:rPr lang="en-US" sz="3200" dirty="0">
                <a:solidFill>
                  <a:schemeClr val="tx2">
                    <a:lumMod val="50000"/>
                  </a:schemeClr>
                </a:solidFill>
                <a:latin typeface="Roboto"/>
              </a:rPr>
              <a:t> </a:t>
            </a:r>
            <a:r>
              <a:rPr lang="en-US" sz="3200" dirty="0" err="1">
                <a:solidFill>
                  <a:schemeClr val="tx2">
                    <a:lumMod val="50000"/>
                  </a:schemeClr>
                </a:solidFill>
                <a:latin typeface="Roboto"/>
              </a:rPr>
              <a:t>gelen</a:t>
            </a:r>
            <a:r>
              <a:rPr lang="en-US" sz="3200" dirty="0">
                <a:solidFill>
                  <a:schemeClr val="tx2">
                    <a:lumMod val="50000"/>
                  </a:schemeClr>
                </a:solidFill>
                <a:latin typeface="Roboto"/>
              </a:rPr>
              <a:t> </a:t>
            </a:r>
            <a:r>
              <a:rPr lang="en-US" sz="3200" dirty="0" err="1">
                <a:solidFill>
                  <a:schemeClr val="tx2">
                    <a:lumMod val="50000"/>
                  </a:schemeClr>
                </a:solidFill>
                <a:latin typeface="Roboto"/>
              </a:rPr>
              <a:t>veriler</a:t>
            </a:r>
            <a:r>
              <a:rPr lang="en-US" sz="3200" dirty="0">
                <a:solidFill>
                  <a:schemeClr val="tx2">
                    <a:lumMod val="50000"/>
                  </a:schemeClr>
                </a:solidFill>
                <a:latin typeface="Roboto"/>
              </a:rPr>
              <a:t> </a:t>
            </a:r>
            <a:r>
              <a:rPr lang="en-US" sz="3200" dirty="0" err="1">
                <a:solidFill>
                  <a:schemeClr val="tx2">
                    <a:lumMod val="50000"/>
                  </a:schemeClr>
                </a:solidFill>
                <a:latin typeface="Roboto"/>
              </a:rPr>
              <a:t>ana</a:t>
            </a:r>
            <a:r>
              <a:rPr lang="en-US" sz="3200" dirty="0">
                <a:solidFill>
                  <a:schemeClr val="tx2">
                    <a:lumMod val="50000"/>
                  </a:schemeClr>
                </a:solidFill>
                <a:latin typeface="Roboto"/>
              </a:rPr>
              <a:t> </a:t>
            </a:r>
            <a:r>
              <a:rPr lang="en-US" sz="3200" dirty="0" err="1">
                <a:solidFill>
                  <a:schemeClr val="tx2">
                    <a:lumMod val="50000"/>
                  </a:schemeClr>
                </a:solidFill>
                <a:latin typeface="Roboto"/>
              </a:rPr>
              <a:t>bilgisayarda</a:t>
            </a:r>
            <a:r>
              <a:rPr lang="en-US" sz="3200" dirty="0">
                <a:solidFill>
                  <a:schemeClr val="tx2">
                    <a:lumMod val="50000"/>
                  </a:schemeClr>
                </a:solidFill>
                <a:latin typeface="Roboto"/>
              </a:rPr>
              <a:t> </a:t>
            </a:r>
            <a:r>
              <a:rPr lang="en-US" sz="3200" dirty="0" err="1">
                <a:solidFill>
                  <a:schemeClr val="tx2">
                    <a:lumMod val="50000"/>
                  </a:schemeClr>
                </a:solidFill>
                <a:latin typeface="Roboto"/>
              </a:rPr>
              <a:t>işlenmektedir</a:t>
            </a:r>
            <a:r>
              <a:rPr lang="en-US" sz="3200" dirty="0">
                <a:solidFill>
                  <a:schemeClr val="tx2">
                    <a:lumMod val="50000"/>
                  </a:schemeClr>
                </a:solidFill>
                <a:latin typeface="Roboto"/>
              </a:rPr>
              <a:t>. Ana </a:t>
            </a:r>
            <a:r>
              <a:rPr lang="en-US" sz="3200" dirty="0" err="1">
                <a:solidFill>
                  <a:schemeClr val="tx2">
                    <a:lumMod val="50000"/>
                  </a:schemeClr>
                </a:solidFill>
                <a:latin typeface="Roboto"/>
              </a:rPr>
              <a:t>makinada</a:t>
            </a:r>
            <a:r>
              <a:rPr lang="en-US" sz="3200" dirty="0">
                <a:solidFill>
                  <a:schemeClr val="tx2">
                    <a:lumMod val="50000"/>
                  </a:schemeClr>
                </a:solidFill>
                <a:latin typeface="Roboto"/>
              </a:rPr>
              <a:t> YOLOV5 </a:t>
            </a:r>
            <a:r>
              <a:rPr lang="en-US" sz="3200" dirty="0" err="1">
                <a:solidFill>
                  <a:schemeClr val="tx2">
                    <a:lumMod val="50000"/>
                  </a:schemeClr>
                </a:solidFill>
                <a:latin typeface="Roboto"/>
              </a:rPr>
              <a:t>ile</a:t>
            </a:r>
            <a:r>
              <a:rPr lang="en-US" sz="3200" dirty="0">
                <a:solidFill>
                  <a:schemeClr val="tx2">
                    <a:lumMod val="50000"/>
                  </a:schemeClr>
                </a:solidFill>
                <a:latin typeface="Roboto"/>
              </a:rPr>
              <a:t> </a:t>
            </a:r>
            <a:r>
              <a:rPr lang="en-US" sz="3200" dirty="0" err="1">
                <a:solidFill>
                  <a:schemeClr val="tx2">
                    <a:lumMod val="50000"/>
                  </a:schemeClr>
                </a:solidFill>
                <a:latin typeface="Roboto"/>
              </a:rPr>
              <a:t>geliştirilmiş</a:t>
            </a:r>
            <a:r>
              <a:rPr lang="en-US" sz="3200" dirty="0">
                <a:solidFill>
                  <a:schemeClr val="tx2">
                    <a:lumMod val="50000"/>
                  </a:schemeClr>
                </a:solidFill>
                <a:latin typeface="Roboto"/>
              </a:rPr>
              <a:t> </a:t>
            </a:r>
            <a:r>
              <a:rPr lang="en-US" sz="3200" dirty="0" err="1">
                <a:solidFill>
                  <a:schemeClr val="tx2">
                    <a:lumMod val="50000"/>
                  </a:schemeClr>
                </a:solidFill>
                <a:latin typeface="Roboto"/>
              </a:rPr>
              <a:t>olan</a:t>
            </a:r>
            <a:r>
              <a:rPr lang="en-US" sz="3200" dirty="0">
                <a:solidFill>
                  <a:schemeClr val="tx2">
                    <a:lumMod val="50000"/>
                  </a:schemeClr>
                </a:solidFill>
                <a:latin typeface="Roboto"/>
              </a:rPr>
              <a:t> </a:t>
            </a:r>
            <a:r>
              <a:rPr lang="en-US" sz="3200" dirty="0" err="1">
                <a:solidFill>
                  <a:schemeClr val="tx2">
                    <a:lumMod val="50000"/>
                  </a:schemeClr>
                </a:solidFill>
                <a:latin typeface="Roboto"/>
              </a:rPr>
              <a:t>bir</a:t>
            </a:r>
            <a:r>
              <a:rPr lang="en-US" sz="3200" dirty="0">
                <a:solidFill>
                  <a:schemeClr val="tx2">
                    <a:lumMod val="50000"/>
                  </a:schemeClr>
                </a:solidFill>
                <a:latin typeface="Roboto"/>
              </a:rPr>
              <a:t> </a:t>
            </a:r>
            <a:r>
              <a:rPr lang="en-US" sz="3200" dirty="0" err="1">
                <a:solidFill>
                  <a:schemeClr val="tx2">
                    <a:lumMod val="50000"/>
                  </a:schemeClr>
                </a:solidFill>
                <a:latin typeface="Roboto"/>
              </a:rPr>
              <a:t>nesne</a:t>
            </a:r>
            <a:r>
              <a:rPr lang="en-US" sz="3200" dirty="0">
                <a:solidFill>
                  <a:schemeClr val="tx2">
                    <a:lumMod val="50000"/>
                  </a:schemeClr>
                </a:solidFill>
                <a:latin typeface="Roboto"/>
              </a:rPr>
              <a:t> </a:t>
            </a:r>
            <a:r>
              <a:rPr lang="en-US" sz="3200" dirty="0" err="1">
                <a:solidFill>
                  <a:schemeClr val="tx2">
                    <a:lumMod val="50000"/>
                  </a:schemeClr>
                </a:solidFill>
                <a:latin typeface="Roboto"/>
              </a:rPr>
              <a:t>algılama</a:t>
            </a:r>
            <a:r>
              <a:rPr lang="en-US" sz="3200" dirty="0">
                <a:solidFill>
                  <a:schemeClr val="tx2">
                    <a:lumMod val="50000"/>
                  </a:schemeClr>
                </a:solidFill>
                <a:latin typeface="Roboto"/>
              </a:rPr>
              <a:t> </a:t>
            </a:r>
            <a:r>
              <a:rPr lang="en-US" sz="3200" dirty="0" err="1">
                <a:solidFill>
                  <a:schemeClr val="tx2">
                    <a:lumMod val="50000"/>
                  </a:schemeClr>
                </a:solidFill>
                <a:latin typeface="Roboto"/>
              </a:rPr>
              <a:t>işlemi</a:t>
            </a:r>
            <a:r>
              <a:rPr lang="en-US" sz="3200" dirty="0">
                <a:solidFill>
                  <a:schemeClr val="tx2">
                    <a:lumMod val="50000"/>
                  </a:schemeClr>
                </a:solidFill>
                <a:latin typeface="Roboto"/>
              </a:rPr>
              <a:t> </a:t>
            </a:r>
            <a:r>
              <a:rPr lang="en-US" sz="3200" dirty="0" err="1">
                <a:solidFill>
                  <a:schemeClr val="tx2">
                    <a:lumMod val="50000"/>
                  </a:schemeClr>
                </a:solidFill>
                <a:latin typeface="Roboto"/>
              </a:rPr>
              <a:t>yapan</a:t>
            </a:r>
            <a:r>
              <a:rPr lang="en-US" sz="3200" dirty="0">
                <a:solidFill>
                  <a:schemeClr val="tx2">
                    <a:lumMod val="50000"/>
                  </a:schemeClr>
                </a:solidFill>
                <a:latin typeface="Roboto"/>
              </a:rPr>
              <a:t> </a:t>
            </a:r>
            <a:r>
              <a:rPr lang="en-US" sz="3200" dirty="0" err="1">
                <a:solidFill>
                  <a:schemeClr val="tx2">
                    <a:lumMod val="50000"/>
                  </a:schemeClr>
                </a:solidFill>
                <a:latin typeface="Roboto"/>
              </a:rPr>
              <a:t>yapay</a:t>
            </a:r>
            <a:r>
              <a:rPr lang="en-US" sz="3200" dirty="0">
                <a:solidFill>
                  <a:schemeClr val="tx2">
                    <a:lumMod val="50000"/>
                  </a:schemeClr>
                </a:solidFill>
                <a:latin typeface="Roboto"/>
              </a:rPr>
              <a:t> </a:t>
            </a:r>
            <a:r>
              <a:rPr lang="en-US" sz="3200" dirty="0" err="1">
                <a:solidFill>
                  <a:schemeClr val="tx2">
                    <a:lumMod val="50000"/>
                  </a:schemeClr>
                </a:solidFill>
                <a:latin typeface="Roboto"/>
              </a:rPr>
              <a:t>zeka</a:t>
            </a:r>
            <a:r>
              <a:rPr lang="en-US" sz="3200" dirty="0">
                <a:solidFill>
                  <a:schemeClr val="tx2">
                    <a:lumMod val="50000"/>
                  </a:schemeClr>
                </a:solidFill>
                <a:latin typeface="Roboto"/>
              </a:rPr>
              <a:t> </a:t>
            </a:r>
            <a:r>
              <a:rPr lang="en-US" sz="3200" dirty="0" err="1">
                <a:solidFill>
                  <a:schemeClr val="tx2">
                    <a:lumMod val="50000"/>
                  </a:schemeClr>
                </a:solidFill>
                <a:latin typeface="Roboto"/>
              </a:rPr>
              <a:t>modeli</a:t>
            </a:r>
            <a:r>
              <a:rPr lang="en-US" sz="3200" dirty="0">
                <a:solidFill>
                  <a:schemeClr val="tx2">
                    <a:lumMod val="50000"/>
                  </a:schemeClr>
                </a:solidFill>
                <a:latin typeface="Roboto"/>
              </a:rPr>
              <a:t> </a:t>
            </a:r>
            <a:r>
              <a:rPr lang="en-US" sz="3200" dirty="0" err="1">
                <a:solidFill>
                  <a:schemeClr val="tx2">
                    <a:lumMod val="50000"/>
                  </a:schemeClr>
                </a:solidFill>
                <a:latin typeface="Roboto"/>
              </a:rPr>
              <a:t>bulunmaktadır</a:t>
            </a:r>
            <a:r>
              <a:rPr lang="en-US" sz="3200" dirty="0">
                <a:solidFill>
                  <a:schemeClr val="tx2">
                    <a:lumMod val="50000"/>
                  </a:schemeClr>
                </a:solidFill>
                <a:latin typeface="Roboto"/>
              </a:rPr>
              <a:t>. Bu </a:t>
            </a:r>
            <a:r>
              <a:rPr lang="en-US" sz="3200" dirty="0" err="1">
                <a:solidFill>
                  <a:schemeClr val="tx2">
                    <a:lumMod val="50000"/>
                  </a:schemeClr>
                </a:solidFill>
                <a:latin typeface="Roboto"/>
              </a:rPr>
              <a:t>yapay</a:t>
            </a:r>
            <a:r>
              <a:rPr lang="en-US" sz="3200" dirty="0">
                <a:solidFill>
                  <a:schemeClr val="tx2">
                    <a:lumMod val="50000"/>
                  </a:schemeClr>
                </a:solidFill>
                <a:latin typeface="Roboto"/>
              </a:rPr>
              <a:t> </a:t>
            </a:r>
            <a:r>
              <a:rPr lang="en-US" sz="3200" dirty="0" err="1">
                <a:solidFill>
                  <a:schemeClr val="tx2">
                    <a:lumMod val="50000"/>
                  </a:schemeClr>
                </a:solidFill>
                <a:latin typeface="Roboto"/>
              </a:rPr>
              <a:t>zeka</a:t>
            </a:r>
            <a:r>
              <a:rPr lang="en-US" sz="3200" dirty="0">
                <a:solidFill>
                  <a:schemeClr val="tx2">
                    <a:lumMod val="50000"/>
                  </a:schemeClr>
                </a:solidFill>
                <a:latin typeface="Roboto"/>
              </a:rPr>
              <a:t> </a:t>
            </a:r>
            <a:r>
              <a:rPr lang="en-US" sz="3200" dirty="0" err="1">
                <a:solidFill>
                  <a:schemeClr val="tx2">
                    <a:lumMod val="50000"/>
                  </a:schemeClr>
                </a:solidFill>
                <a:latin typeface="Roboto"/>
              </a:rPr>
              <a:t>modeli</a:t>
            </a:r>
            <a:r>
              <a:rPr lang="en-US" sz="3200" dirty="0">
                <a:solidFill>
                  <a:schemeClr val="tx2">
                    <a:lumMod val="50000"/>
                  </a:schemeClr>
                </a:solidFill>
                <a:latin typeface="Roboto"/>
              </a:rPr>
              <a:t> </a:t>
            </a:r>
            <a:r>
              <a:rPr lang="en-US" sz="3200" dirty="0" err="1">
                <a:solidFill>
                  <a:schemeClr val="tx2">
                    <a:lumMod val="50000"/>
                  </a:schemeClr>
                </a:solidFill>
                <a:latin typeface="Roboto"/>
              </a:rPr>
              <a:t>çivilerin</a:t>
            </a:r>
            <a:r>
              <a:rPr lang="en-US" sz="3200" dirty="0">
                <a:solidFill>
                  <a:schemeClr val="tx2">
                    <a:lumMod val="50000"/>
                  </a:schemeClr>
                </a:solidFill>
                <a:latin typeface="Roboto"/>
              </a:rPr>
              <a:t> </a:t>
            </a:r>
            <a:r>
              <a:rPr lang="tr-TR" sz="3200" dirty="0" smtClean="0">
                <a:solidFill>
                  <a:schemeClr val="tx2">
                    <a:lumMod val="50000"/>
                  </a:schemeClr>
                </a:solidFill>
                <a:latin typeface="Roboto"/>
              </a:rPr>
              <a:t>kusurlu</a:t>
            </a:r>
            <a:r>
              <a:rPr lang="en-US" sz="3200" dirty="0" smtClean="0">
                <a:solidFill>
                  <a:schemeClr val="tx2">
                    <a:lumMod val="50000"/>
                  </a:schemeClr>
                </a:solidFill>
                <a:latin typeface="Roboto"/>
              </a:rPr>
              <a:t> </a:t>
            </a:r>
            <a:r>
              <a:rPr lang="en-US" sz="3200" dirty="0" err="1" smtClean="0">
                <a:solidFill>
                  <a:schemeClr val="tx2">
                    <a:lumMod val="50000"/>
                  </a:schemeClr>
                </a:solidFill>
                <a:latin typeface="Roboto"/>
              </a:rPr>
              <a:t>ol</a:t>
            </a:r>
            <a:r>
              <a:rPr lang="tr-TR" sz="3200" dirty="0" err="1" smtClean="0">
                <a:solidFill>
                  <a:schemeClr val="tx2">
                    <a:lumMod val="50000"/>
                  </a:schemeClr>
                </a:solidFill>
                <a:latin typeface="Roboto"/>
              </a:rPr>
              <a:t>up</a:t>
            </a:r>
            <a:r>
              <a:rPr lang="tr-TR" sz="3200" dirty="0" smtClean="0">
                <a:solidFill>
                  <a:schemeClr val="tx2">
                    <a:lumMod val="50000"/>
                  </a:schemeClr>
                </a:solidFill>
                <a:latin typeface="Roboto"/>
              </a:rPr>
              <a:t> olmadığını</a:t>
            </a:r>
            <a:r>
              <a:rPr lang="en-US" sz="3200" dirty="0" smtClean="0">
                <a:solidFill>
                  <a:schemeClr val="tx2">
                    <a:lumMod val="50000"/>
                  </a:schemeClr>
                </a:solidFill>
                <a:latin typeface="Roboto"/>
              </a:rPr>
              <a:t> </a:t>
            </a:r>
            <a:r>
              <a:rPr lang="en-US" sz="3200" dirty="0" err="1">
                <a:solidFill>
                  <a:schemeClr val="tx2">
                    <a:lumMod val="50000"/>
                  </a:schemeClr>
                </a:solidFill>
                <a:latin typeface="Roboto"/>
              </a:rPr>
              <a:t>tespit</a:t>
            </a:r>
            <a:r>
              <a:rPr lang="en-US" sz="3200" dirty="0">
                <a:solidFill>
                  <a:schemeClr val="tx2">
                    <a:lumMod val="50000"/>
                  </a:schemeClr>
                </a:solidFill>
                <a:latin typeface="Roboto"/>
              </a:rPr>
              <a:t> </a:t>
            </a:r>
            <a:r>
              <a:rPr lang="en-US" sz="3200" dirty="0" err="1">
                <a:solidFill>
                  <a:schemeClr val="tx2">
                    <a:lumMod val="50000"/>
                  </a:schemeClr>
                </a:solidFill>
                <a:latin typeface="Roboto"/>
              </a:rPr>
              <a:t>etmektedir</a:t>
            </a:r>
            <a:r>
              <a:rPr lang="en-US" sz="3200" dirty="0">
                <a:solidFill>
                  <a:schemeClr val="tx2">
                    <a:lumMod val="50000"/>
                  </a:schemeClr>
                </a:solidFill>
                <a:latin typeface="Roboto"/>
              </a:rPr>
              <a:t>. </a:t>
            </a:r>
            <a:r>
              <a:rPr lang="en-US" sz="3200" dirty="0" err="1">
                <a:solidFill>
                  <a:schemeClr val="tx2">
                    <a:lumMod val="50000"/>
                  </a:schemeClr>
                </a:solidFill>
                <a:latin typeface="Roboto"/>
              </a:rPr>
              <a:t>Yapay</a:t>
            </a:r>
            <a:r>
              <a:rPr lang="en-US" sz="3200" dirty="0">
                <a:solidFill>
                  <a:schemeClr val="tx2">
                    <a:lumMod val="50000"/>
                  </a:schemeClr>
                </a:solidFill>
                <a:latin typeface="Roboto"/>
              </a:rPr>
              <a:t> </a:t>
            </a:r>
            <a:r>
              <a:rPr lang="en-US" sz="3200" dirty="0" err="1">
                <a:solidFill>
                  <a:schemeClr val="tx2">
                    <a:lumMod val="50000"/>
                  </a:schemeClr>
                </a:solidFill>
                <a:latin typeface="Roboto"/>
              </a:rPr>
              <a:t>zeka</a:t>
            </a:r>
            <a:r>
              <a:rPr lang="en-US" sz="3200" dirty="0">
                <a:solidFill>
                  <a:schemeClr val="tx2">
                    <a:lumMod val="50000"/>
                  </a:schemeClr>
                </a:solidFill>
                <a:latin typeface="Roboto"/>
              </a:rPr>
              <a:t> </a:t>
            </a:r>
            <a:r>
              <a:rPr lang="en-US" sz="3200" dirty="0" err="1">
                <a:solidFill>
                  <a:schemeClr val="tx2">
                    <a:lumMod val="50000"/>
                  </a:schemeClr>
                </a:solidFill>
                <a:latin typeface="Roboto"/>
              </a:rPr>
              <a:t>modelimizin</a:t>
            </a:r>
            <a:r>
              <a:rPr lang="en-US" sz="3200" dirty="0">
                <a:solidFill>
                  <a:schemeClr val="tx2">
                    <a:lumMod val="50000"/>
                  </a:schemeClr>
                </a:solidFill>
                <a:latin typeface="Roboto"/>
              </a:rPr>
              <a:t> </a:t>
            </a:r>
            <a:r>
              <a:rPr lang="en-US" sz="3200" dirty="0" err="1">
                <a:solidFill>
                  <a:schemeClr val="tx2">
                    <a:lumMod val="50000"/>
                  </a:schemeClr>
                </a:solidFill>
                <a:latin typeface="Roboto"/>
              </a:rPr>
              <a:t>dönütüne</a:t>
            </a:r>
            <a:r>
              <a:rPr lang="en-US" sz="3200" dirty="0">
                <a:solidFill>
                  <a:schemeClr val="tx2">
                    <a:lumMod val="50000"/>
                  </a:schemeClr>
                </a:solidFill>
                <a:latin typeface="Roboto"/>
              </a:rPr>
              <a:t> </a:t>
            </a:r>
            <a:r>
              <a:rPr lang="en-US" sz="3200" dirty="0" err="1">
                <a:solidFill>
                  <a:schemeClr val="tx2">
                    <a:lumMod val="50000"/>
                  </a:schemeClr>
                </a:solidFill>
                <a:latin typeface="Roboto"/>
              </a:rPr>
              <a:t>göre</a:t>
            </a:r>
            <a:r>
              <a:rPr lang="en-US" sz="3200" dirty="0">
                <a:solidFill>
                  <a:schemeClr val="tx2">
                    <a:lumMod val="50000"/>
                  </a:schemeClr>
                </a:solidFill>
                <a:latin typeface="Roboto"/>
              </a:rPr>
              <a:t> </a:t>
            </a:r>
            <a:r>
              <a:rPr lang="en-US" sz="3200" dirty="0" err="1">
                <a:solidFill>
                  <a:schemeClr val="tx2">
                    <a:lumMod val="50000"/>
                  </a:schemeClr>
                </a:solidFill>
                <a:latin typeface="Roboto"/>
              </a:rPr>
              <a:t>veritabanındaki</a:t>
            </a:r>
            <a:r>
              <a:rPr lang="en-US" sz="3200" dirty="0">
                <a:solidFill>
                  <a:schemeClr val="tx2">
                    <a:lumMod val="50000"/>
                  </a:schemeClr>
                </a:solidFill>
                <a:latin typeface="Roboto"/>
              </a:rPr>
              <a:t> </a:t>
            </a:r>
            <a:r>
              <a:rPr lang="en-US" sz="3200" dirty="0" err="1">
                <a:solidFill>
                  <a:schemeClr val="tx2">
                    <a:lumMod val="50000"/>
                  </a:schemeClr>
                </a:solidFill>
                <a:latin typeface="Roboto"/>
              </a:rPr>
              <a:t>ışıkları</a:t>
            </a:r>
            <a:r>
              <a:rPr lang="en-US" sz="3200" dirty="0">
                <a:solidFill>
                  <a:schemeClr val="tx2">
                    <a:lumMod val="50000"/>
                  </a:schemeClr>
                </a:solidFill>
                <a:latin typeface="Roboto"/>
              </a:rPr>
              <a:t> </a:t>
            </a:r>
            <a:r>
              <a:rPr lang="en-US" sz="3200" dirty="0" err="1">
                <a:solidFill>
                  <a:schemeClr val="tx2">
                    <a:lumMod val="50000"/>
                  </a:schemeClr>
                </a:solidFill>
                <a:latin typeface="Roboto"/>
              </a:rPr>
              <a:t>içeren</a:t>
            </a:r>
            <a:r>
              <a:rPr lang="en-US" sz="3200" dirty="0">
                <a:solidFill>
                  <a:schemeClr val="tx2">
                    <a:lumMod val="50000"/>
                  </a:schemeClr>
                </a:solidFill>
                <a:latin typeface="Roboto"/>
              </a:rPr>
              <a:t> </a:t>
            </a:r>
            <a:r>
              <a:rPr lang="en-US" sz="3200" dirty="0" err="1">
                <a:solidFill>
                  <a:schemeClr val="tx2">
                    <a:lumMod val="50000"/>
                  </a:schemeClr>
                </a:solidFill>
                <a:latin typeface="Roboto"/>
              </a:rPr>
              <a:t>veri</a:t>
            </a:r>
            <a:r>
              <a:rPr lang="en-US" sz="3200" dirty="0">
                <a:solidFill>
                  <a:schemeClr val="tx2">
                    <a:lumMod val="50000"/>
                  </a:schemeClr>
                </a:solidFill>
                <a:latin typeface="Roboto"/>
              </a:rPr>
              <a:t> </a:t>
            </a:r>
            <a:r>
              <a:rPr lang="en-US" sz="3200" dirty="0" err="1">
                <a:solidFill>
                  <a:schemeClr val="tx2">
                    <a:lumMod val="50000"/>
                  </a:schemeClr>
                </a:solidFill>
                <a:latin typeface="Roboto"/>
              </a:rPr>
              <a:t>tablosunda</a:t>
            </a:r>
            <a:r>
              <a:rPr lang="en-US" sz="3200" dirty="0">
                <a:solidFill>
                  <a:schemeClr val="tx2">
                    <a:lumMod val="50000"/>
                  </a:schemeClr>
                </a:solidFill>
                <a:latin typeface="Roboto"/>
              </a:rPr>
              <a:t> </a:t>
            </a:r>
            <a:r>
              <a:rPr lang="en-US" sz="3200" dirty="0" err="1">
                <a:solidFill>
                  <a:schemeClr val="tx2">
                    <a:lumMod val="50000"/>
                  </a:schemeClr>
                </a:solidFill>
                <a:latin typeface="Roboto"/>
              </a:rPr>
              <a:t>anlık</a:t>
            </a:r>
            <a:r>
              <a:rPr lang="en-US" sz="3200" dirty="0">
                <a:solidFill>
                  <a:schemeClr val="tx2">
                    <a:lumMod val="50000"/>
                  </a:schemeClr>
                </a:solidFill>
                <a:latin typeface="Roboto"/>
              </a:rPr>
              <a:t> </a:t>
            </a:r>
            <a:r>
              <a:rPr lang="en-US" sz="3200" dirty="0" err="1">
                <a:solidFill>
                  <a:schemeClr val="tx2">
                    <a:lumMod val="50000"/>
                  </a:schemeClr>
                </a:solidFill>
                <a:latin typeface="Roboto"/>
              </a:rPr>
              <a:t>değişimler</a:t>
            </a:r>
            <a:r>
              <a:rPr lang="en-US" sz="3200" dirty="0">
                <a:solidFill>
                  <a:schemeClr val="tx2">
                    <a:lumMod val="50000"/>
                  </a:schemeClr>
                </a:solidFill>
                <a:latin typeface="Roboto"/>
              </a:rPr>
              <a:t> </a:t>
            </a:r>
            <a:r>
              <a:rPr lang="en-US" sz="3200" dirty="0" err="1">
                <a:solidFill>
                  <a:schemeClr val="tx2">
                    <a:lumMod val="50000"/>
                  </a:schemeClr>
                </a:solidFill>
                <a:latin typeface="Roboto"/>
              </a:rPr>
              <a:t>yapıp</a:t>
            </a:r>
            <a:r>
              <a:rPr lang="en-US" sz="3200" dirty="0">
                <a:solidFill>
                  <a:schemeClr val="tx2">
                    <a:lumMod val="50000"/>
                  </a:schemeClr>
                </a:solidFill>
                <a:latin typeface="Roboto"/>
              </a:rPr>
              <a:t> </a:t>
            </a:r>
            <a:r>
              <a:rPr lang="en-US" sz="3200" dirty="0" err="1">
                <a:solidFill>
                  <a:schemeClr val="tx2">
                    <a:lumMod val="50000"/>
                  </a:schemeClr>
                </a:solidFill>
                <a:latin typeface="Roboto"/>
              </a:rPr>
              <a:t>sahadaki</a:t>
            </a:r>
            <a:r>
              <a:rPr lang="en-US" sz="3200" dirty="0">
                <a:solidFill>
                  <a:schemeClr val="tx2">
                    <a:lumMod val="50000"/>
                  </a:schemeClr>
                </a:solidFill>
                <a:latin typeface="Roboto"/>
              </a:rPr>
              <a:t> alarm </a:t>
            </a:r>
            <a:r>
              <a:rPr lang="en-US" sz="3200" dirty="0" err="1">
                <a:solidFill>
                  <a:schemeClr val="tx2">
                    <a:lumMod val="50000"/>
                  </a:schemeClr>
                </a:solidFill>
                <a:latin typeface="Roboto"/>
              </a:rPr>
              <a:t>ışıklarını</a:t>
            </a:r>
            <a:r>
              <a:rPr lang="en-US" sz="3200" dirty="0">
                <a:solidFill>
                  <a:schemeClr val="tx2">
                    <a:lumMod val="50000"/>
                  </a:schemeClr>
                </a:solidFill>
                <a:latin typeface="Roboto"/>
              </a:rPr>
              <a:t> </a:t>
            </a:r>
            <a:r>
              <a:rPr lang="en-US" sz="3200" dirty="0" err="1">
                <a:solidFill>
                  <a:schemeClr val="tx2">
                    <a:lumMod val="50000"/>
                  </a:schemeClr>
                </a:solidFill>
                <a:latin typeface="Roboto"/>
              </a:rPr>
              <a:t>yakmaktadır</a:t>
            </a:r>
            <a:r>
              <a:rPr lang="en-US" sz="3200" dirty="0">
                <a:solidFill>
                  <a:schemeClr val="tx2">
                    <a:lumMod val="50000"/>
                  </a:schemeClr>
                </a:solidFill>
                <a:latin typeface="Roboto"/>
              </a:rPr>
              <a:t>. </a:t>
            </a:r>
            <a:r>
              <a:rPr lang="en-US" sz="3200" dirty="0" err="1">
                <a:solidFill>
                  <a:schemeClr val="tx2">
                    <a:lumMod val="50000"/>
                  </a:schemeClr>
                </a:solidFill>
                <a:latin typeface="Roboto"/>
              </a:rPr>
              <a:t>Aşağıda</a:t>
            </a:r>
            <a:r>
              <a:rPr lang="en-US" sz="3200" dirty="0">
                <a:solidFill>
                  <a:schemeClr val="tx2">
                    <a:lumMod val="50000"/>
                  </a:schemeClr>
                </a:solidFill>
                <a:latin typeface="Roboto"/>
              </a:rPr>
              <a:t> </a:t>
            </a:r>
            <a:r>
              <a:rPr lang="en-US" sz="3200" dirty="0" err="1">
                <a:solidFill>
                  <a:schemeClr val="tx2">
                    <a:lumMod val="50000"/>
                  </a:schemeClr>
                </a:solidFill>
                <a:latin typeface="Roboto"/>
              </a:rPr>
              <a:t>modelimize</a:t>
            </a:r>
            <a:r>
              <a:rPr lang="en-US" sz="3200" dirty="0">
                <a:solidFill>
                  <a:schemeClr val="tx2">
                    <a:lumMod val="50000"/>
                  </a:schemeClr>
                </a:solidFill>
                <a:latin typeface="Roboto"/>
              </a:rPr>
              <a:t> </a:t>
            </a:r>
            <a:r>
              <a:rPr lang="en-US" sz="3200" dirty="0" err="1">
                <a:solidFill>
                  <a:schemeClr val="tx2">
                    <a:lumMod val="50000"/>
                  </a:schemeClr>
                </a:solidFill>
                <a:latin typeface="Roboto"/>
              </a:rPr>
              <a:t>gelen</a:t>
            </a:r>
            <a:r>
              <a:rPr lang="en-US" sz="3200" dirty="0">
                <a:solidFill>
                  <a:schemeClr val="tx2">
                    <a:lumMod val="50000"/>
                  </a:schemeClr>
                </a:solidFill>
                <a:latin typeface="Roboto"/>
              </a:rPr>
              <a:t> </a:t>
            </a:r>
            <a:r>
              <a:rPr lang="en-US" sz="3200" dirty="0" err="1">
                <a:solidFill>
                  <a:schemeClr val="tx2">
                    <a:lumMod val="50000"/>
                  </a:schemeClr>
                </a:solidFill>
                <a:latin typeface="Roboto"/>
              </a:rPr>
              <a:t>bir</a:t>
            </a:r>
            <a:r>
              <a:rPr lang="en-US" sz="3200" dirty="0">
                <a:solidFill>
                  <a:schemeClr val="tx2">
                    <a:lumMod val="50000"/>
                  </a:schemeClr>
                </a:solidFill>
                <a:latin typeface="Roboto"/>
              </a:rPr>
              <a:t> </a:t>
            </a:r>
            <a:r>
              <a:rPr lang="en-US" sz="3200" dirty="0" err="1">
                <a:solidFill>
                  <a:schemeClr val="tx2">
                    <a:lumMod val="50000"/>
                  </a:schemeClr>
                </a:solidFill>
                <a:latin typeface="Roboto"/>
              </a:rPr>
              <a:t>fotoğraf</a:t>
            </a:r>
            <a:r>
              <a:rPr lang="en-US" sz="3200" dirty="0">
                <a:solidFill>
                  <a:schemeClr val="tx2">
                    <a:lumMod val="50000"/>
                  </a:schemeClr>
                </a:solidFill>
                <a:latin typeface="Roboto"/>
              </a:rPr>
              <a:t> </a:t>
            </a:r>
            <a:r>
              <a:rPr lang="en-US" sz="3200" dirty="0" err="1">
                <a:solidFill>
                  <a:schemeClr val="tx2">
                    <a:lumMod val="50000"/>
                  </a:schemeClr>
                </a:solidFill>
                <a:latin typeface="Roboto"/>
              </a:rPr>
              <a:t>ve</a:t>
            </a:r>
            <a:r>
              <a:rPr lang="en-US" sz="3200" dirty="0">
                <a:solidFill>
                  <a:schemeClr val="tx2">
                    <a:lumMod val="50000"/>
                  </a:schemeClr>
                </a:solidFill>
                <a:latin typeface="Roboto"/>
              </a:rPr>
              <a:t> </a:t>
            </a:r>
            <a:r>
              <a:rPr lang="en-US" sz="3200" dirty="0" err="1">
                <a:solidFill>
                  <a:schemeClr val="tx2">
                    <a:lumMod val="50000"/>
                  </a:schemeClr>
                </a:solidFill>
                <a:latin typeface="Roboto"/>
              </a:rPr>
              <a:t>yapay</a:t>
            </a:r>
            <a:r>
              <a:rPr lang="en-US" sz="3200" dirty="0">
                <a:solidFill>
                  <a:schemeClr val="tx2">
                    <a:lumMod val="50000"/>
                  </a:schemeClr>
                </a:solidFill>
                <a:latin typeface="Roboto"/>
              </a:rPr>
              <a:t> </a:t>
            </a:r>
            <a:r>
              <a:rPr lang="en-US" sz="3200" dirty="0" err="1">
                <a:solidFill>
                  <a:schemeClr val="tx2">
                    <a:lumMod val="50000"/>
                  </a:schemeClr>
                </a:solidFill>
                <a:latin typeface="Roboto"/>
              </a:rPr>
              <a:t>zeka</a:t>
            </a:r>
            <a:r>
              <a:rPr lang="en-US" sz="3200" dirty="0">
                <a:solidFill>
                  <a:schemeClr val="tx2">
                    <a:lumMod val="50000"/>
                  </a:schemeClr>
                </a:solidFill>
                <a:latin typeface="Roboto"/>
              </a:rPr>
              <a:t> </a:t>
            </a:r>
            <a:r>
              <a:rPr lang="en-US" sz="3200" dirty="0" err="1">
                <a:solidFill>
                  <a:schemeClr val="tx2">
                    <a:lumMod val="50000"/>
                  </a:schemeClr>
                </a:solidFill>
                <a:latin typeface="Roboto"/>
              </a:rPr>
              <a:t>modelimizin</a:t>
            </a:r>
            <a:r>
              <a:rPr lang="en-US" sz="3200" dirty="0">
                <a:solidFill>
                  <a:schemeClr val="tx2">
                    <a:lumMod val="50000"/>
                  </a:schemeClr>
                </a:solidFill>
                <a:latin typeface="Roboto"/>
              </a:rPr>
              <a:t> </a:t>
            </a:r>
            <a:r>
              <a:rPr lang="en-US" sz="3200" dirty="0" err="1">
                <a:solidFill>
                  <a:schemeClr val="tx2">
                    <a:lumMod val="50000"/>
                  </a:schemeClr>
                </a:solidFill>
                <a:latin typeface="Roboto"/>
              </a:rPr>
              <a:t>bize</a:t>
            </a:r>
            <a:r>
              <a:rPr lang="en-US" sz="3200" dirty="0">
                <a:solidFill>
                  <a:schemeClr val="tx2">
                    <a:lumMod val="50000"/>
                  </a:schemeClr>
                </a:solidFill>
                <a:latin typeface="Roboto"/>
              </a:rPr>
              <a:t> </a:t>
            </a:r>
            <a:r>
              <a:rPr lang="en-US" sz="3200" dirty="0" err="1">
                <a:solidFill>
                  <a:schemeClr val="tx2">
                    <a:lumMod val="50000"/>
                  </a:schemeClr>
                </a:solidFill>
                <a:latin typeface="Roboto"/>
              </a:rPr>
              <a:t>verdiği</a:t>
            </a:r>
            <a:r>
              <a:rPr lang="en-US" sz="3200" dirty="0">
                <a:solidFill>
                  <a:schemeClr val="tx2">
                    <a:lumMod val="50000"/>
                  </a:schemeClr>
                </a:solidFill>
                <a:latin typeface="Roboto"/>
              </a:rPr>
              <a:t> </a:t>
            </a:r>
            <a:r>
              <a:rPr lang="en-US" sz="3200" dirty="0" err="1">
                <a:solidFill>
                  <a:schemeClr val="tx2">
                    <a:lumMod val="50000"/>
                  </a:schemeClr>
                </a:solidFill>
                <a:latin typeface="Roboto"/>
              </a:rPr>
              <a:t>sonuç</a:t>
            </a:r>
            <a:r>
              <a:rPr lang="en-US" sz="3200" dirty="0">
                <a:solidFill>
                  <a:schemeClr val="tx2">
                    <a:lumMod val="50000"/>
                  </a:schemeClr>
                </a:solidFill>
                <a:latin typeface="Roboto"/>
              </a:rPr>
              <a:t> </a:t>
            </a:r>
            <a:r>
              <a:rPr lang="en-US" sz="3200" dirty="0" err="1">
                <a:solidFill>
                  <a:schemeClr val="tx2">
                    <a:lumMod val="50000"/>
                  </a:schemeClr>
                </a:solidFill>
                <a:latin typeface="Roboto"/>
              </a:rPr>
              <a:t>görülmektedir</a:t>
            </a:r>
            <a:r>
              <a:rPr lang="en-US" sz="3200" dirty="0">
                <a:solidFill>
                  <a:schemeClr val="tx2">
                    <a:lumMod val="50000"/>
                  </a:schemeClr>
                </a:solidFill>
                <a:latin typeface="Roboto"/>
              </a:rPr>
              <a:t>. </a:t>
            </a:r>
          </a:p>
        </p:txBody>
      </p:sp>
      <p:sp>
        <p:nvSpPr>
          <p:cNvPr id="2" name="Sağ Ok 1"/>
          <p:cNvSpPr/>
          <p:nvPr/>
        </p:nvSpPr>
        <p:spPr>
          <a:xfrm>
            <a:off x="8839200" y="6819900"/>
            <a:ext cx="11430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9" name="TextBox 9"/>
          <p:cNvSpPr txBox="1"/>
          <p:nvPr/>
        </p:nvSpPr>
        <p:spPr>
          <a:xfrm>
            <a:off x="3276600" y="3009900"/>
            <a:ext cx="13487400" cy="1256754"/>
          </a:xfrm>
          <a:prstGeom prst="rect">
            <a:avLst/>
          </a:prstGeom>
        </p:spPr>
        <p:txBody>
          <a:bodyPr wrap="square" lIns="0" tIns="0" rIns="0" bIns="0" rtlCol="0" anchor="t">
            <a:spAutoFit/>
          </a:bodyPr>
          <a:lstStyle/>
          <a:p>
            <a:pPr>
              <a:lnSpc>
                <a:spcPts val="9806"/>
              </a:lnSpc>
            </a:pPr>
            <a:r>
              <a:rPr lang="en-US" sz="8172" dirty="0" err="1">
                <a:solidFill>
                  <a:srgbClr val="0070C0"/>
                </a:solidFill>
                <a:latin typeface="Roboto Bold"/>
              </a:rPr>
              <a:t>Nesne</a:t>
            </a:r>
            <a:r>
              <a:rPr lang="en-US" sz="8172" dirty="0">
                <a:solidFill>
                  <a:srgbClr val="0070C0"/>
                </a:solidFill>
                <a:latin typeface="Roboto Bold"/>
              </a:rPr>
              <a:t> </a:t>
            </a:r>
            <a:r>
              <a:rPr lang="en-US" sz="8172" dirty="0" err="1">
                <a:solidFill>
                  <a:srgbClr val="0070C0"/>
                </a:solidFill>
                <a:latin typeface="Roboto Bold"/>
              </a:rPr>
              <a:t>Algılama</a:t>
            </a:r>
            <a:r>
              <a:rPr lang="en-US" sz="8172" dirty="0">
                <a:solidFill>
                  <a:srgbClr val="0070C0"/>
                </a:solidFill>
                <a:latin typeface="Roboto Bold"/>
              </a:rPr>
              <a:t> </a:t>
            </a:r>
            <a:r>
              <a:rPr lang="en-US" sz="8172" dirty="0" err="1">
                <a:solidFill>
                  <a:srgbClr val="0070C0"/>
                </a:solidFill>
                <a:latin typeface="Roboto Bold"/>
              </a:rPr>
              <a:t>Nedir</a:t>
            </a:r>
            <a:r>
              <a:rPr lang="en-US" sz="8172" dirty="0">
                <a:solidFill>
                  <a:srgbClr val="0070C0"/>
                </a:solidFill>
                <a:latin typeface="Roboto Bold"/>
              </a:rPr>
              <a:t>?</a:t>
            </a:r>
          </a:p>
        </p:txBody>
      </p:sp>
      <p:pic>
        <p:nvPicPr>
          <p:cNvPr id="10" name="Picture 10"/>
          <p:cNvPicPr>
            <a:picLocks noChangeAspect="1"/>
          </p:cNvPicPr>
          <p:nvPr/>
        </p:nvPicPr>
        <p:blipFill>
          <a:blip r:embed="rId3"/>
          <a:srcRect/>
          <a:stretch>
            <a:fillRect/>
          </a:stretch>
        </p:blipFill>
        <p:spPr>
          <a:xfrm>
            <a:off x="4724400" y="5295900"/>
            <a:ext cx="8245920" cy="2886072"/>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4"/>
          <p:cNvSpPr txBox="1"/>
          <p:nvPr/>
        </p:nvSpPr>
        <p:spPr>
          <a:xfrm>
            <a:off x="2113589" y="1019175"/>
            <a:ext cx="14060823" cy="915178"/>
          </a:xfrm>
          <a:prstGeom prst="rect">
            <a:avLst/>
          </a:prstGeom>
        </p:spPr>
        <p:txBody>
          <a:bodyPr lIns="0" tIns="0" rIns="0" bIns="0" rtlCol="0" anchor="t">
            <a:spAutoFit/>
          </a:bodyPr>
          <a:lstStyle/>
          <a:p>
            <a:pPr algn="ctr">
              <a:lnSpc>
                <a:spcPts val="7131"/>
              </a:lnSpc>
            </a:pPr>
            <a:r>
              <a:rPr lang="en-US" sz="5943" dirty="0" err="1">
                <a:solidFill>
                  <a:srgbClr val="0070C0"/>
                </a:solidFill>
                <a:latin typeface="HK Grotesk Medium Bold"/>
              </a:rPr>
              <a:t>Nesne</a:t>
            </a:r>
            <a:r>
              <a:rPr lang="en-US" sz="5943" dirty="0">
                <a:solidFill>
                  <a:srgbClr val="0070C0"/>
                </a:solidFill>
                <a:latin typeface="HK Grotesk Medium Bold"/>
              </a:rPr>
              <a:t> </a:t>
            </a:r>
            <a:r>
              <a:rPr lang="en-US" sz="5943" dirty="0" err="1">
                <a:solidFill>
                  <a:srgbClr val="0070C0"/>
                </a:solidFill>
                <a:latin typeface="HK Grotesk Medium Bold"/>
              </a:rPr>
              <a:t>Algılama</a:t>
            </a:r>
            <a:r>
              <a:rPr lang="en-US" sz="5943" dirty="0">
                <a:solidFill>
                  <a:srgbClr val="0070C0"/>
                </a:solidFill>
                <a:latin typeface="HK Grotesk Medium Bold"/>
              </a:rPr>
              <a:t> </a:t>
            </a:r>
            <a:r>
              <a:rPr lang="en-US" sz="5943" dirty="0" err="1">
                <a:solidFill>
                  <a:srgbClr val="0070C0"/>
                </a:solidFill>
                <a:latin typeface="HK Grotesk Medium Bold"/>
              </a:rPr>
              <a:t>Nedir</a:t>
            </a:r>
            <a:r>
              <a:rPr lang="en-US" sz="5943" dirty="0">
                <a:solidFill>
                  <a:srgbClr val="0070C0"/>
                </a:solidFill>
                <a:latin typeface="HK Grotesk Medium Bold"/>
              </a:rPr>
              <a:t>?</a:t>
            </a:r>
          </a:p>
        </p:txBody>
      </p:sp>
      <p:sp>
        <p:nvSpPr>
          <p:cNvPr id="5" name="TextBox 5"/>
          <p:cNvSpPr txBox="1"/>
          <p:nvPr/>
        </p:nvSpPr>
        <p:spPr>
          <a:xfrm>
            <a:off x="1028700" y="2442046"/>
            <a:ext cx="16230600" cy="5847755"/>
          </a:xfrm>
          <a:prstGeom prst="rect">
            <a:avLst/>
          </a:prstGeom>
        </p:spPr>
        <p:txBody>
          <a:bodyPr lIns="0" tIns="0" rIns="0" bIns="0" rtlCol="0" anchor="t">
            <a:spAutoFit/>
          </a:bodyPr>
          <a:lstStyle/>
          <a:p>
            <a:pPr>
              <a:lnSpc>
                <a:spcPts val="3840"/>
              </a:lnSpc>
            </a:pPr>
            <a:r>
              <a:rPr lang="en-US" sz="3200" dirty="0" err="1">
                <a:solidFill>
                  <a:schemeClr val="tx2">
                    <a:lumMod val="50000"/>
                  </a:schemeClr>
                </a:solidFill>
                <a:latin typeface="Roboto"/>
              </a:rPr>
              <a:t>Nesne</a:t>
            </a:r>
            <a:r>
              <a:rPr lang="en-US" sz="3200" dirty="0">
                <a:solidFill>
                  <a:schemeClr val="tx2">
                    <a:lumMod val="50000"/>
                  </a:schemeClr>
                </a:solidFill>
                <a:latin typeface="Roboto"/>
              </a:rPr>
              <a:t> </a:t>
            </a:r>
            <a:r>
              <a:rPr lang="en-US" sz="3200" dirty="0" err="1">
                <a:solidFill>
                  <a:schemeClr val="tx2">
                    <a:lumMod val="50000"/>
                  </a:schemeClr>
                </a:solidFill>
                <a:latin typeface="Roboto"/>
              </a:rPr>
              <a:t>algılama</a:t>
            </a:r>
            <a:r>
              <a:rPr lang="en-US" sz="3200" dirty="0">
                <a:solidFill>
                  <a:schemeClr val="tx2">
                    <a:lumMod val="50000"/>
                  </a:schemeClr>
                </a:solidFill>
                <a:latin typeface="Roboto"/>
              </a:rPr>
              <a:t>, </a:t>
            </a:r>
            <a:r>
              <a:rPr lang="en-US" sz="3200" dirty="0" err="1">
                <a:solidFill>
                  <a:schemeClr val="tx2">
                    <a:lumMod val="50000"/>
                  </a:schemeClr>
                </a:solidFill>
                <a:latin typeface="Roboto"/>
              </a:rPr>
              <a:t>dijital</a:t>
            </a:r>
            <a:r>
              <a:rPr lang="en-US" sz="3200" dirty="0">
                <a:solidFill>
                  <a:schemeClr val="tx2">
                    <a:lumMod val="50000"/>
                  </a:schemeClr>
                </a:solidFill>
                <a:latin typeface="Roboto"/>
              </a:rPr>
              <a:t> </a:t>
            </a:r>
            <a:r>
              <a:rPr lang="en-US" sz="3200" dirty="0" err="1">
                <a:solidFill>
                  <a:schemeClr val="tx2">
                    <a:lumMod val="50000"/>
                  </a:schemeClr>
                </a:solidFill>
                <a:latin typeface="Roboto"/>
              </a:rPr>
              <a:t>görüntülerde</a:t>
            </a:r>
            <a:r>
              <a:rPr lang="en-US" sz="3200" dirty="0">
                <a:solidFill>
                  <a:schemeClr val="tx2">
                    <a:lumMod val="50000"/>
                  </a:schemeClr>
                </a:solidFill>
                <a:latin typeface="Roboto"/>
              </a:rPr>
              <a:t> </a:t>
            </a:r>
            <a:r>
              <a:rPr lang="en-US" sz="3200" dirty="0" err="1">
                <a:solidFill>
                  <a:schemeClr val="tx2">
                    <a:lumMod val="50000"/>
                  </a:schemeClr>
                </a:solidFill>
                <a:latin typeface="Roboto"/>
              </a:rPr>
              <a:t>ve</a:t>
            </a:r>
            <a:r>
              <a:rPr lang="en-US" sz="3200" dirty="0">
                <a:solidFill>
                  <a:schemeClr val="tx2">
                    <a:lumMod val="50000"/>
                  </a:schemeClr>
                </a:solidFill>
                <a:latin typeface="Roboto"/>
              </a:rPr>
              <a:t> </a:t>
            </a:r>
            <a:r>
              <a:rPr lang="en-US" sz="3200" dirty="0" err="1">
                <a:solidFill>
                  <a:schemeClr val="tx2">
                    <a:lumMod val="50000"/>
                  </a:schemeClr>
                </a:solidFill>
                <a:latin typeface="Roboto"/>
              </a:rPr>
              <a:t>videolarda</a:t>
            </a:r>
            <a:r>
              <a:rPr lang="en-US" sz="3200" dirty="0">
                <a:solidFill>
                  <a:schemeClr val="tx2">
                    <a:lumMod val="50000"/>
                  </a:schemeClr>
                </a:solidFill>
                <a:latin typeface="Roboto"/>
              </a:rPr>
              <a:t> </a:t>
            </a:r>
            <a:r>
              <a:rPr lang="en-US" sz="3200" dirty="0" err="1">
                <a:solidFill>
                  <a:schemeClr val="tx2">
                    <a:lumMod val="50000"/>
                  </a:schemeClr>
                </a:solidFill>
                <a:latin typeface="Roboto"/>
              </a:rPr>
              <a:t>belirli</a:t>
            </a:r>
            <a:r>
              <a:rPr lang="en-US" sz="3200" dirty="0">
                <a:solidFill>
                  <a:schemeClr val="tx2">
                    <a:lumMod val="50000"/>
                  </a:schemeClr>
                </a:solidFill>
                <a:latin typeface="Roboto"/>
              </a:rPr>
              <a:t> </a:t>
            </a:r>
            <a:r>
              <a:rPr lang="en-US" sz="3200" dirty="0" err="1">
                <a:solidFill>
                  <a:schemeClr val="tx2">
                    <a:lumMod val="50000"/>
                  </a:schemeClr>
                </a:solidFill>
                <a:latin typeface="Roboto"/>
              </a:rPr>
              <a:t>bir</a:t>
            </a:r>
            <a:r>
              <a:rPr lang="en-US" sz="3200" dirty="0">
                <a:solidFill>
                  <a:schemeClr val="tx2">
                    <a:lumMod val="50000"/>
                  </a:schemeClr>
                </a:solidFill>
                <a:latin typeface="Roboto"/>
              </a:rPr>
              <a:t> </a:t>
            </a:r>
            <a:r>
              <a:rPr lang="en-US" sz="3200" dirty="0" err="1">
                <a:solidFill>
                  <a:schemeClr val="tx2">
                    <a:lumMod val="50000"/>
                  </a:schemeClr>
                </a:solidFill>
                <a:latin typeface="Roboto"/>
              </a:rPr>
              <a:t>sınıftaki</a:t>
            </a:r>
            <a:r>
              <a:rPr lang="en-US" sz="3200" dirty="0">
                <a:solidFill>
                  <a:schemeClr val="tx2">
                    <a:lumMod val="50000"/>
                  </a:schemeClr>
                </a:solidFill>
                <a:latin typeface="Roboto"/>
              </a:rPr>
              <a:t> (</a:t>
            </a:r>
            <a:r>
              <a:rPr lang="en-US" sz="3200" dirty="0" err="1">
                <a:solidFill>
                  <a:schemeClr val="tx2">
                    <a:lumMod val="50000"/>
                  </a:schemeClr>
                </a:solidFill>
                <a:latin typeface="Roboto"/>
              </a:rPr>
              <a:t>insanlar</a:t>
            </a:r>
            <a:r>
              <a:rPr lang="en-US" sz="3200" dirty="0">
                <a:solidFill>
                  <a:schemeClr val="tx2">
                    <a:lumMod val="50000"/>
                  </a:schemeClr>
                </a:solidFill>
                <a:latin typeface="Roboto"/>
              </a:rPr>
              <a:t>, </a:t>
            </a:r>
            <a:r>
              <a:rPr lang="en-US" sz="3200" dirty="0" err="1">
                <a:solidFill>
                  <a:schemeClr val="tx2">
                    <a:lumMod val="50000"/>
                  </a:schemeClr>
                </a:solidFill>
                <a:latin typeface="Roboto"/>
              </a:rPr>
              <a:t>binalar</a:t>
            </a:r>
            <a:r>
              <a:rPr lang="en-US" sz="3200" dirty="0">
                <a:solidFill>
                  <a:schemeClr val="tx2">
                    <a:lumMod val="50000"/>
                  </a:schemeClr>
                </a:solidFill>
                <a:latin typeface="Roboto"/>
              </a:rPr>
              <a:t> </a:t>
            </a:r>
            <a:r>
              <a:rPr lang="en-US" sz="3200" dirty="0" err="1">
                <a:solidFill>
                  <a:schemeClr val="tx2">
                    <a:lumMod val="50000"/>
                  </a:schemeClr>
                </a:solidFill>
                <a:latin typeface="Roboto"/>
              </a:rPr>
              <a:t>veya</a:t>
            </a:r>
            <a:r>
              <a:rPr lang="en-US" sz="3200" dirty="0">
                <a:solidFill>
                  <a:schemeClr val="tx2">
                    <a:lumMod val="50000"/>
                  </a:schemeClr>
                </a:solidFill>
                <a:latin typeface="Roboto"/>
              </a:rPr>
              <a:t> </a:t>
            </a:r>
            <a:r>
              <a:rPr lang="en-US" sz="3200" dirty="0" err="1">
                <a:solidFill>
                  <a:schemeClr val="tx2">
                    <a:lumMod val="50000"/>
                  </a:schemeClr>
                </a:solidFill>
                <a:latin typeface="Roboto"/>
              </a:rPr>
              <a:t>arabalar</a:t>
            </a:r>
            <a:r>
              <a:rPr lang="en-US" sz="3200" dirty="0">
                <a:solidFill>
                  <a:schemeClr val="tx2">
                    <a:lumMod val="50000"/>
                  </a:schemeClr>
                </a:solidFill>
                <a:latin typeface="Roboto"/>
              </a:rPr>
              <a:t> </a:t>
            </a:r>
            <a:r>
              <a:rPr lang="en-US" sz="3200" dirty="0" err="1">
                <a:solidFill>
                  <a:schemeClr val="tx2">
                    <a:lumMod val="50000"/>
                  </a:schemeClr>
                </a:solidFill>
                <a:latin typeface="Roboto"/>
              </a:rPr>
              <a:t>gibi</a:t>
            </a:r>
            <a:r>
              <a:rPr lang="en-US" sz="3200" dirty="0">
                <a:solidFill>
                  <a:schemeClr val="tx2">
                    <a:lumMod val="50000"/>
                  </a:schemeClr>
                </a:solidFill>
                <a:latin typeface="Roboto"/>
              </a:rPr>
              <a:t>) </a:t>
            </a:r>
            <a:r>
              <a:rPr lang="en-US" sz="3200" dirty="0" err="1">
                <a:solidFill>
                  <a:schemeClr val="tx2">
                    <a:lumMod val="50000"/>
                  </a:schemeClr>
                </a:solidFill>
                <a:latin typeface="Roboto"/>
              </a:rPr>
              <a:t>semantik</a:t>
            </a:r>
            <a:r>
              <a:rPr lang="en-US" sz="3200" dirty="0">
                <a:solidFill>
                  <a:schemeClr val="tx2">
                    <a:lumMod val="50000"/>
                  </a:schemeClr>
                </a:solidFill>
                <a:latin typeface="Roboto"/>
              </a:rPr>
              <a:t> </a:t>
            </a:r>
            <a:r>
              <a:rPr lang="en-US" sz="3200" dirty="0" err="1">
                <a:solidFill>
                  <a:schemeClr val="tx2">
                    <a:lumMod val="50000"/>
                  </a:schemeClr>
                </a:solidFill>
                <a:latin typeface="Roboto"/>
              </a:rPr>
              <a:t>nesnelerin</a:t>
            </a:r>
            <a:r>
              <a:rPr lang="en-US" sz="3200" dirty="0">
                <a:solidFill>
                  <a:schemeClr val="tx2">
                    <a:lumMod val="50000"/>
                  </a:schemeClr>
                </a:solidFill>
                <a:latin typeface="Roboto"/>
              </a:rPr>
              <a:t> </a:t>
            </a:r>
            <a:r>
              <a:rPr lang="en-US" sz="3200" dirty="0" err="1">
                <a:solidFill>
                  <a:schemeClr val="tx2">
                    <a:lumMod val="50000"/>
                  </a:schemeClr>
                </a:solidFill>
                <a:latin typeface="Roboto"/>
              </a:rPr>
              <a:t>örneklerini</a:t>
            </a:r>
            <a:r>
              <a:rPr lang="en-US" sz="3200" dirty="0">
                <a:solidFill>
                  <a:schemeClr val="tx2">
                    <a:lumMod val="50000"/>
                  </a:schemeClr>
                </a:solidFill>
                <a:latin typeface="Roboto"/>
              </a:rPr>
              <a:t> </a:t>
            </a:r>
            <a:r>
              <a:rPr lang="en-US" sz="3200" dirty="0" err="1">
                <a:solidFill>
                  <a:schemeClr val="tx2">
                    <a:lumMod val="50000"/>
                  </a:schemeClr>
                </a:solidFill>
                <a:latin typeface="Roboto"/>
              </a:rPr>
              <a:t>algılamayla</a:t>
            </a:r>
            <a:r>
              <a:rPr lang="en-US" sz="3200" dirty="0">
                <a:solidFill>
                  <a:schemeClr val="tx2">
                    <a:lumMod val="50000"/>
                  </a:schemeClr>
                </a:solidFill>
                <a:latin typeface="Roboto"/>
              </a:rPr>
              <a:t> </a:t>
            </a:r>
            <a:r>
              <a:rPr lang="en-US" sz="3200" dirty="0" err="1">
                <a:solidFill>
                  <a:schemeClr val="tx2">
                    <a:lumMod val="50000"/>
                  </a:schemeClr>
                </a:solidFill>
                <a:latin typeface="Roboto"/>
              </a:rPr>
              <a:t>ilgilenen</a:t>
            </a:r>
            <a:r>
              <a:rPr lang="en-US" sz="3200" dirty="0">
                <a:solidFill>
                  <a:schemeClr val="tx2">
                    <a:lumMod val="50000"/>
                  </a:schemeClr>
                </a:solidFill>
                <a:latin typeface="Roboto"/>
              </a:rPr>
              <a:t>, </a:t>
            </a:r>
            <a:r>
              <a:rPr lang="en-US" sz="3200" dirty="0" err="1">
                <a:solidFill>
                  <a:schemeClr val="tx2">
                    <a:lumMod val="50000"/>
                  </a:schemeClr>
                </a:solidFill>
                <a:latin typeface="Roboto"/>
              </a:rPr>
              <a:t>bilgisayarla</a:t>
            </a:r>
            <a:r>
              <a:rPr lang="en-US" sz="3200" dirty="0">
                <a:solidFill>
                  <a:schemeClr val="tx2">
                    <a:lumMod val="50000"/>
                  </a:schemeClr>
                </a:solidFill>
                <a:latin typeface="Roboto"/>
              </a:rPr>
              <a:t> </a:t>
            </a:r>
            <a:r>
              <a:rPr lang="en-US" sz="3200" dirty="0" err="1">
                <a:solidFill>
                  <a:schemeClr val="tx2">
                    <a:lumMod val="50000"/>
                  </a:schemeClr>
                </a:solidFill>
                <a:latin typeface="Roboto"/>
              </a:rPr>
              <a:t>görme</a:t>
            </a:r>
            <a:r>
              <a:rPr lang="en-US" sz="3200" dirty="0">
                <a:solidFill>
                  <a:schemeClr val="tx2">
                    <a:lumMod val="50000"/>
                  </a:schemeClr>
                </a:solidFill>
                <a:latin typeface="Roboto"/>
              </a:rPr>
              <a:t> </a:t>
            </a:r>
            <a:r>
              <a:rPr lang="en-US" sz="3200" dirty="0" err="1">
                <a:solidFill>
                  <a:schemeClr val="tx2">
                    <a:lumMod val="50000"/>
                  </a:schemeClr>
                </a:solidFill>
                <a:latin typeface="Roboto"/>
              </a:rPr>
              <a:t>ve</a:t>
            </a:r>
            <a:r>
              <a:rPr lang="en-US" sz="3200" dirty="0">
                <a:solidFill>
                  <a:schemeClr val="tx2">
                    <a:lumMod val="50000"/>
                  </a:schemeClr>
                </a:solidFill>
                <a:latin typeface="Roboto"/>
              </a:rPr>
              <a:t> </a:t>
            </a:r>
            <a:r>
              <a:rPr lang="en-US" sz="3200" dirty="0" err="1">
                <a:solidFill>
                  <a:schemeClr val="tx2">
                    <a:lumMod val="50000"/>
                  </a:schemeClr>
                </a:solidFill>
                <a:latin typeface="Roboto"/>
              </a:rPr>
              <a:t>görüntü</a:t>
            </a:r>
            <a:r>
              <a:rPr lang="en-US" sz="3200" dirty="0">
                <a:solidFill>
                  <a:schemeClr val="tx2">
                    <a:lumMod val="50000"/>
                  </a:schemeClr>
                </a:solidFill>
                <a:latin typeface="Roboto"/>
              </a:rPr>
              <a:t> </a:t>
            </a:r>
            <a:r>
              <a:rPr lang="en-US" sz="3200" dirty="0" err="1">
                <a:solidFill>
                  <a:schemeClr val="tx2">
                    <a:lumMod val="50000"/>
                  </a:schemeClr>
                </a:solidFill>
                <a:latin typeface="Roboto"/>
              </a:rPr>
              <a:t>işleme</a:t>
            </a:r>
            <a:r>
              <a:rPr lang="en-US" sz="3200" dirty="0">
                <a:solidFill>
                  <a:schemeClr val="tx2">
                    <a:lumMod val="50000"/>
                  </a:schemeClr>
                </a:solidFill>
                <a:latin typeface="Roboto"/>
              </a:rPr>
              <a:t> </a:t>
            </a:r>
            <a:r>
              <a:rPr lang="en-US" sz="3200" dirty="0" err="1">
                <a:solidFill>
                  <a:schemeClr val="tx2">
                    <a:lumMod val="50000"/>
                  </a:schemeClr>
                </a:solidFill>
                <a:latin typeface="Roboto"/>
              </a:rPr>
              <a:t>ile</a:t>
            </a:r>
            <a:r>
              <a:rPr lang="en-US" sz="3200" dirty="0">
                <a:solidFill>
                  <a:schemeClr val="tx2">
                    <a:lumMod val="50000"/>
                  </a:schemeClr>
                </a:solidFill>
                <a:latin typeface="Roboto"/>
              </a:rPr>
              <a:t> </a:t>
            </a:r>
            <a:r>
              <a:rPr lang="en-US" sz="3200" dirty="0" err="1">
                <a:solidFill>
                  <a:schemeClr val="tx2">
                    <a:lumMod val="50000"/>
                  </a:schemeClr>
                </a:solidFill>
                <a:latin typeface="Roboto"/>
              </a:rPr>
              <a:t>ilgili</a:t>
            </a:r>
            <a:r>
              <a:rPr lang="en-US" sz="3200" dirty="0">
                <a:solidFill>
                  <a:schemeClr val="tx2">
                    <a:lumMod val="50000"/>
                  </a:schemeClr>
                </a:solidFill>
                <a:latin typeface="Roboto"/>
              </a:rPr>
              <a:t> </a:t>
            </a:r>
            <a:r>
              <a:rPr lang="en-US" sz="3200" dirty="0" err="1">
                <a:solidFill>
                  <a:schemeClr val="tx2">
                    <a:lumMod val="50000"/>
                  </a:schemeClr>
                </a:solidFill>
                <a:latin typeface="Roboto"/>
              </a:rPr>
              <a:t>bir</a:t>
            </a:r>
            <a:r>
              <a:rPr lang="en-US" sz="3200" dirty="0">
                <a:solidFill>
                  <a:schemeClr val="tx2">
                    <a:lumMod val="50000"/>
                  </a:schemeClr>
                </a:solidFill>
                <a:latin typeface="Roboto"/>
              </a:rPr>
              <a:t> </a:t>
            </a:r>
            <a:r>
              <a:rPr lang="en-US" sz="3200" dirty="0" err="1">
                <a:solidFill>
                  <a:schemeClr val="tx2">
                    <a:lumMod val="50000"/>
                  </a:schemeClr>
                </a:solidFill>
                <a:latin typeface="Roboto"/>
              </a:rPr>
              <a:t>bilgisayar</a:t>
            </a:r>
            <a:r>
              <a:rPr lang="en-US" sz="3200" dirty="0">
                <a:solidFill>
                  <a:schemeClr val="tx2">
                    <a:lumMod val="50000"/>
                  </a:schemeClr>
                </a:solidFill>
                <a:latin typeface="Roboto"/>
              </a:rPr>
              <a:t> </a:t>
            </a:r>
            <a:r>
              <a:rPr lang="en-US" sz="3200" dirty="0" err="1">
                <a:solidFill>
                  <a:schemeClr val="tx2">
                    <a:lumMod val="50000"/>
                  </a:schemeClr>
                </a:solidFill>
                <a:latin typeface="Roboto"/>
              </a:rPr>
              <a:t>teknolojisidir</a:t>
            </a:r>
            <a:r>
              <a:rPr lang="en-US" sz="3200" dirty="0">
                <a:solidFill>
                  <a:schemeClr val="tx2">
                    <a:lumMod val="50000"/>
                  </a:schemeClr>
                </a:solidFill>
                <a:latin typeface="Roboto"/>
              </a:rPr>
              <a:t>. </a:t>
            </a:r>
            <a:endParaRPr lang="tr-TR" sz="3200" dirty="0" smtClean="0">
              <a:solidFill>
                <a:schemeClr val="tx2">
                  <a:lumMod val="50000"/>
                </a:schemeClr>
              </a:solidFill>
              <a:latin typeface="Roboto"/>
            </a:endParaRPr>
          </a:p>
          <a:p>
            <a:pPr>
              <a:lnSpc>
                <a:spcPts val="3840"/>
              </a:lnSpc>
            </a:pPr>
            <a:endParaRPr lang="tr-TR" sz="3200" dirty="0">
              <a:solidFill>
                <a:schemeClr val="tx2">
                  <a:lumMod val="50000"/>
                </a:schemeClr>
              </a:solidFill>
              <a:latin typeface="Roboto"/>
            </a:endParaRPr>
          </a:p>
          <a:p>
            <a:pPr>
              <a:lnSpc>
                <a:spcPts val="3840"/>
              </a:lnSpc>
            </a:pPr>
            <a:r>
              <a:rPr lang="en-US" sz="3200" dirty="0" err="1" smtClean="0">
                <a:solidFill>
                  <a:schemeClr val="tx2">
                    <a:lumMod val="50000"/>
                  </a:schemeClr>
                </a:solidFill>
                <a:latin typeface="Roboto"/>
              </a:rPr>
              <a:t>Nesne</a:t>
            </a:r>
            <a:r>
              <a:rPr lang="en-US" sz="3200" dirty="0" smtClean="0">
                <a:solidFill>
                  <a:schemeClr val="tx2">
                    <a:lumMod val="50000"/>
                  </a:schemeClr>
                </a:solidFill>
                <a:latin typeface="Roboto"/>
              </a:rPr>
              <a:t> </a:t>
            </a:r>
            <a:r>
              <a:rPr lang="en-US" sz="3200" dirty="0" err="1" smtClean="0">
                <a:solidFill>
                  <a:schemeClr val="tx2">
                    <a:lumMod val="50000"/>
                  </a:schemeClr>
                </a:solidFill>
                <a:latin typeface="Roboto"/>
              </a:rPr>
              <a:t>algılama</a:t>
            </a:r>
            <a:r>
              <a:rPr lang="tr-TR" sz="3200" dirty="0">
                <a:solidFill>
                  <a:schemeClr val="tx2">
                    <a:lumMod val="50000"/>
                  </a:schemeClr>
                </a:solidFill>
                <a:latin typeface="Roboto"/>
              </a:rPr>
              <a:t> </a:t>
            </a:r>
            <a:r>
              <a:rPr lang="tr-TR" sz="3200" dirty="0" smtClean="0">
                <a:solidFill>
                  <a:schemeClr val="tx2">
                    <a:lumMod val="50000"/>
                  </a:schemeClr>
                </a:solidFill>
                <a:latin typeface="Roboto"/>
              </a:rPr>
              <a:t>ile ilgili bazı</a:t>
            </a:r>
            <a:r>
              <a:rPr lang="en-US" sz="3200" dirty="0" smtClean="0">
                <a:solidFill>
                  <a:schemeClr val="tx2">
                    <a:lumMod val="50000"/>
                  </a:schemeClr>
                </a:solidFill>
                <a:latin typeface="Roboto"/>
              </a:rPr>
              <a:t> </a:t>
            </a:r>
            <a:r>
              <a:rPr lang="en-US" sz="3200" dirty="0" err="1" smtClean="0">
                <a:solidFill>
                  <a:schemeClr val="tx2">
                    <a:lumMod val="50000"/>
                  </a:schemeClr>
                </a:solidFill>
                <a:latin typeface="Roboto"/>
              </a:rPr>
              <a:t>uygulamalar</a:t>
            </a:r>
            <a:r>
              <a:rPr lang="tr-TR" sz="3200" dirty="0" smtClean="0">
                <a:solidFill>
                  <a:schemeClr val="tx2">
                    <a:lumMod val="50000"/>
                  </a:schemeClr>
                </a:solidFill>
                <a:latin typeface="Roboto"/>
              </a:rPr>
              <a:t>:</a:t>
            </a:r>
          </a:p>
          <a:p>
            <a:pPr>
              <a:lnSpc>
                <a:spcPts val="3840"/>
              </a:lnSpc>
            </a:pPr>
            <a:endParaRPr lang="en-US" sz="3200" dirty="0">
              <a:solidFill>
                <a:schemeClr val="tx2">
                  <a:lumMod val="50000"/>
                </a:schemeClr>
              </a:solidFill>
              <a:latin typeface="Roboto"/>
            </a:endParaRPr>
          </a:p>
          <a:p>
            <a:pPr marL="457200" indent="-457200">
              <a:lnSpc>
                <a:spcPts val="3840"/>
              </a:lnSpc>
              <a:buFont typeface="Arial" panose="020B0604020202020204" pitchFamily="34" charset="0"/>
              <a:buChar char="•"/>
            </a:pPr>
            <a:r>
              <a:rPr lang="en-US" sz="3200" dirty="0" err="1">
                <a:solidFill>
                  <a:schemeClr val="tx2">
                    <a:lumMod val="50000"/>
                  </a:schemeClr>
                </a:solidFill>
                <a:latin typeface="Roboto"/>
              </a:rPr>
              <a:t>Görüntü</a:t>
            </a:r>
            <a:r>
              <a:rPr lang="en-US" sz="3200" dirty="0">
                <a:solidFill>
                  <a:schemeClr val="tx2">
                    <a:lumMod val="50000"/>
                  </a:schemeClr>
                </a:solidFill>
                <a:latin typeface="Roboto"/>
              </a:rPr>
              <a:t> </a:t>
            </a:r>
            <a:r>
              <a:rPr lang="en-US" sz="3200" dirty="0" err="1" smtClean="0">
                <a:solidFill>
                  <a:schemeClr val="tx2">
                    <a:lumMod val="50000"/>
                  </a:schemeClr>
                </a:solidFill>
                <a:latin typeface="Roboto"/>
              </a:rPr>
              <a:t>açıklama</a:t>
            </a:r>
            <a:endParaRPr lang="tr-TR" sz="3200" dirty="0" smtClean="0">
              <a:solidFill>
                <a:schemeClr val="tx2">
                  <a:lumMod val="50000"/>
                </a:schemeClr>
              </a:solidFill>
              <a:latin typeface="Roboto"/>
            </a:endParaRPr>
          </a:p>
          <a:p>
            <a:pPr marL="457200" indent="-457200">
              <a:lnSpc>
                <a:spcPts val="3840"/>
              </a:lnSpc>
              <a:buFont typeface="Arial" panose="020B0604020202020204" pitchFamily="34" charset="0"/>
              <a:buChar char="•"/>
            </a:pPr>
            <a:r>
              <a:rPr lang="tr-TR" sz="3200" dirty="0" err="1">
                <a:solidFill>
                  <a:schemeClr val="tx2">
                    <a:lumMod val="50000"/>
                  </a:schemeClr>
                </a:solidFill>
                <a:latin typeface="Roboto"/>
              </a:rPr>
              <a:t>A</a:t>
            </a:r>
            <a:r>
              <a:rPr lang="en-US" sz="3200" dirty="0" err="1" smtClean="0">
                <a:solidFill>
                  <a:schemeClr val="tx2">
                    <a:lumMod val="50000"/>
                  </a:schemeClr>
                </a:solidFill>
                <a:latin typeface="Roboto"/>
              </a:rPr>
              <a:t>raç</a:t>
            </a:r>
            <a:r>
              <a:rPr lang="en-US" sz="3200" dirty="0" smtClean="0">
                <a:solidFill>
                  <a:schemeClr val="tx2">
                    <a:lumMod val="50000"/>
                  </a:schemeClr>
                </a:solidFill>
                <a:latin typeface="Roboto"/>
              </a:rPr>
              <a:t> </a:t>
            </a:r>
            <a:r>
              <a:rPr lang="en-US" sz="3200" dirty="0" err="1" smtClean="0">
                <a:solidFill>
                  <a:schemeClr val="tx2">
                    <a:lumMod val="50000"/>
                  </a:schemeClr>
                </a:solidFill>
                <a:latin typeface="Roboto"/>
              </a:rPr>
              <a:t>sayma</a:t>
            </a:r>
            <a:endParaRPr lang="tr-TR" sz="3200" dirty="0" smtClean="0">
              <a:solidFill>
                <a:schemeClr val="tx2">
                  <a:lumMod val="50000"/>
                </a:schemeClr>
              </a:solidFill>
              <a:latin typeface="Roboto"/>
            </a:endParaRPr>
          </a:p>
          <a:p>
            <a:pPr marL="457200" indent="-457200">
              <a:lnSpc>
                <a:spcPts val="3840"/>
              </a:lnSpc>
              <a:buFont typeface="Arial" panose="020B0604020202020204" pitchFamily="34" charset="0"/>
              <a:buChar char="•"/>
            </a:pPr>
            <a:r>
              <a:rPr lang="tr-TR" sz="3200" dirty="0" err="1">
                <a:solidFill>
                  <a:schemeClr val="tx2">
                    <a:lumMod val="50000"/>
                  </a:schemeClr>
                </a:solidFill>
                <a:latin typeface="Roboto"/>
              </a:rPr>
              <a:t>A</a:t>
            </a:r>
            <a:r>
              <a:rPr lang="en-US" sz="3200" dirty="0" err="1" smtClean="0">
                <a:solidFill>
                  <a:schemeClr val="tx2">
                    <a:lumMod val="50000"/>
                  </a:schemeClr>
                </a:solidFill>
                <a:latin typeface="Roboto"/>
              </a:rPr>
              <a:t>ktivite</a:t>
            </a:r>
            <a:r>
              <a:rPr lang="en-US" sz="3200" dirty="0" smtClean="0">
                <a:solidFill>
                  <a:schemeClr val="tx2">
                    <a:lumMod val="50000"/>
                  </a:schemeClr>
                </a:solidFill>
                <a:latin typeface="Roboto"/>
              </a:rPr>
              <a:t> </a:t>
            </a:r>
            <a:r>
              <a:rPr lang="en-US" sz="3200" dirty="0" err="1" smtClean="0">
                <a:solidFill>
                  <a:schemeClr val="tx2">
                    <a:lumMod val="50000"/>
                  </a:schemeClr>
                </a:solidFill>
                <a:latin typeface="Roboto"/>
              </a:rPr>
              <a:t>tanıma</a:t>
            </a:r>
            <a:endParaRPr lang="tr-TR" sz="3200" dirty="0" smtClean="0">
              <a:solidFill>
                <a:schemeClr val="tx2">
                  <a:lumMod val="50000"/>
                </a:schemeClr>
              </a:solidFill>
              <a:latin typeface="Roboto"/>
            </a:endParaRPr>
          </a:p>
          <a:p>
            <a:pPr marL="457200" indent="-457200">
              <a:lnSpc>
                <a:spcPts val="3840"/>
              </a:lnSpc>
              <a:buFont typeface="Arial" panose="020B0604020202020204" pitchFamily="34" charset="0"/>
              <a:buChar char="•"/>
            </a:pPr>
            <a:r>
              <a:rPr lang="tr-TR" sz="3200" dirty="0" err="1">
                <a:solidFill>
                  <a:schemeClr val="tx2">
                    <a:lumMod val="50000"/>
                  </a:schemeClr>
                </a:solidFill>
                <a:latin typeface="Roboto"/>
              </a:rPr>
              <a:t>Y</a:t>
            </a:r>
            <a:r>
              <a:rPr lang="en-US" sz="3200" dirty="0" err="1" smtClean="0">
                <a:solidFill>
                  <a:schemeClr val="tx2">
                    <a:lumMod val="50000"/>
                  </a:schemeClr>
                </a:solidFill>
                <a:latin typeface="Roboto"/>
              </a:rPr>
              <a:t>üz</a:t>
            </a:r>
            <a:r>
              <a:rPr lang="en-US" sz="3200" dirty="0" smtClean="0">
                <a:solidFill>
                  <a:schemeClr val="tx2">
                    <a:lumMod val="50000"/>
                  </a:schemeClr>
                </a:solidFill>
                <a:latin typeface="Roboto"/>
              </a:rPr>
              <a:t> </a:t>
            </a:r>
            <a:r>
              <a:rPr lang="en-US" sz="3200" dirty="0" err="1" smtClean="0">
                <a:solidFill>
                  <a:schemeClr val="tx2">
                    <a:lumMod val="50000"/>
                  </a:schemeClr>
                </a:solidFill>
                <a:latin typeface="Roboto"/>
              </a:rPr>
              <a:t>algılama</a:t>
            </a:r>
            <a:endParaRPr lang="tr-TR" sz="3200" dirty="0" smtClean="0">
              <a:solidFill>
                <a:schemeClr val="tx2">
                  <a:lumMod val="50000"/>
                </a:schemeClr>
              </a:solidFill>
              <a:latin typeface="Roboto"/>
            </a:endParaRPr>
          </a:p>
          <a:p>
            <a:pPr marL="457200" indent="-457200">
              <a:lnSpc>
                <a:spcPts val="3840"/>
              </a:lnSpc>
              <a:buFont typeface="Arial" panose="020B0604020202020204" pitchFamily="34" charset="0"/>
              <a:buChar char="•"/>
            </a:pPr>
            <a:r>
              <a:rPr lang="tr-TR" sz="3200" dirty="0" err="1">
                <a:solidFill>
                  <a:schemeClr val="tx2">
                    <a:lumMod val="50000"/>
                  </a:schemeClr>
                </a:solidFill>
                <a:latin typeface="Roboto"/>
              </a:rPr>
              <a:t>Y</a:t>
            </a:r>
            <a:r>
              <a:rPr lang="en-US" sz="3200" dirty="0" err="1" smtClean="0">
                <a:solidFill>
                  <a:schemeClr val="tx2">
                    <a:lumMod val="50000"/>
                  </a:schemeClr>
                </a:solidFill>
                <a:latin typeface="Roboto"/>
              </a:rPr>
              <a:t>üz</a:t>
            </a:r>
            <a:r>
              <a:rPr lang="en-US" sz="3200" dirty="0" smtClean="0">
                <a:solidFill>
                  <a:schemeClr val="tx2">
                    <a:lumMod val="50000"/>
                  </a:schemeClr>
                </a:solidFill>
                <a:latin typeface="Roboto"/>
              </a:rPr>
              <a:t> </a:t>
            </a:r>
            <a:r>
              <a:rPr lang="en-US" sz="3200" dirty="0" err="1" smtClean="0">
                <a:solidFill>
                  <a:schemeClr val="tx2">
                    <a:lumMod val="50000"/>
                  </a:schemeClr>
                </a:solidFill>
                <a:latin typeface="Roboto"/>
              </a:rPr>
              <a:t>tanıma</a:t>
            </a:r>
            <a:endParaRPr lang="tr-TR" sz="3200" dirty="0" smtClean="0">
              <a:solidFill>
                <a:schemeClr val="tx2">
                  <a:lumMod val="50000"/>
                </a:schemeClr>
              </a:solidFill>
              <a:latin typeface="Roboto"/>
            </a:endParaRPr>
          </a:p>
          <a:p>
            <a:pPr marL="457200" indent="-457200">
              <a:lnSpc>
                <a:spcPts val="3840"/>
              </a:lnSpc>
              <a:buFont typeface="Arial" panose="020B0604020202020204" pitchFamily="34" charset="0"/>
              <a:buChar char="•"/>
            </a:pPr>
            <a:r>
              <a:rPr lang="tr-TR" sz="3200" dirty="0" smtClean="0">
                <a:solidFill>
                  <a:schemeClr val="tx2">
                    <a:lumMod val="50000"/>
                  </a:schemeClr>
                </a:solidFill>
                <a:latin typeface="Roboto"/>
              </a:rPr>
              <a:t>Nesne takibi (Futbol topu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4"/>
          <p:cNvSpPr txBox="1"/>
          <p:nvPr/>
        </p:nvSpPr>
        <p:spPr>
          <a:xfrm>
            <a:off x="2113589" y="1019175"/>
            <a:ext cx="14060823" cy="1820832"/>
          </a:xfrm>
          <a:prstGeom prst="rect">
            <a:avLst/>
          </a:prstGeom>
        </p:spPr>
        <p:txBody>
          <a:bodyPr lIns="0" tIns="0" rIns="0" bIns="0" rtlCol="0" anchor="t">
            <a:spAutoFit/>
          </a:bodyPr>
          <a:lstStyle/>
          <a:p>
            <a:pPr algn="ctr">
              <a:lnSpc>
                <a:spcPts val="7131"/>
              </a:lnSpc>
            </a:pPr>
            <a:r>
              <a:rPr lang="en-US" sz="5943" dirty="0" err="1">
                <a:solidFill>
                  <a:srgbClr val="0070C0"/>
                </a:solidFill>
                <a:latin typeface="HK Grotesk Medium Bold"/>
              </a:rPr>
              <a:t>Makine</a:t>
            </a:r>
            <a:r>
              <a:rPr lang="en-US" sz="5943" dirty="0">
                <a:solidFill>
                  <a:srgbClr val="0070C0"/>
                </a:solidFill>
                <a:latin typeface="HK Grotesk Medium Bold"/>
              </a:rPr>
              <a:t> </a:t>
            </a:r>
            <a:r>
              <a:rPr lang="en-US" sz="5943" dirty="0" err="1">
                <a:solidFill>
                  <a:srgbClr val="0070C0"/>
                </a:solidFill>
                <a:latin typeface="HK Grotesk Medium Bold"/>
              </a:rPr>
              <a:t>Öğrenmesi</a:t>
            </a:r>
            <a:r>
              <a:rPr lang="en-US" sz="5943" dirty="0">
                <a:solidFill>
                  <a:srgbClr val="0070C0"/>
                </a:solidFill>
                <a:latin typeface="HK Grotesk Medium Bold"/>
              </a:rPr>
              <a:t> </a:t>
            </a:r>
            <a:r>
              <a:rPr lang="en-US" sz="5943" dirty="0" err="1">
                <a:solidFill>
                  <a:srgbClr val="0070C0"/>
                </a:solidFill>
                <a:latin typeface="HK Grotesk Medium Bold"/>
              </a:rPr>
              <a:t>ve</a:t>
            </a:r>
            <a:r>
              <a:rPr lang="en-US" sz="5943" dirty="0">
                <a:solidFill>
                  <a:srgbClr val="0070C0"/>
                </a:solidFill>
                <a:latin typeface="HK Grotesk Medium Bold"/>
              </a:rPr>
              <a:t> </a:t>
            </a:r>
            <a:r>
              <a:rPr lang="en-US" sz="5943" dirty="0" err="1">
                <a:solidFill>
                  <a:srgbClr val="0070C0"/>
                </a:solidFill>
                <a:latin typeface="HK Grotesk Medium Bold"/>
              </a:rPr>
              <a:t>Derin</a:t>
            </a:r>
            <a:r>
              <a:rPr lang="en-US" sz="5943" dirty="0">
                <a:solidFill>
                  <a:srgbClr val="0070C0"/>
                </a:solidFill>
                <a:latin typeface="HK Grotesk Medium Bold"/>
              </a:rPr>
              <a:t> </a:t>
            </a:r>
            <a:r>
              <a:rPr lang="en-US" sz="5943" dirty="0" err="1">
                <a:solidFill>
                  <a:srgbClr val="0070C0"/>
                </a:solidFill>
                <a:latin typeface="HK Grotesk Medium Bold"/>
              </a:rPr>
              <a:t>Öğrenmeye</a:t>
            </a:r>
            <a:r>
              <a:rPr lang="en-US" sz="5943" dirty="0">
                <a:solidFill>
                  <a:srgbClr val="0070C0"/>
                </a:solidFill>
                <a:latin typeface="HK Grotesk Medium Bold"/>
              </a:rPr>
              <a:t> </a:t>
            </a:r>
            <a:r>
              <a:rPr lang="en-US" sz="5943" dirty="0" err="1">
                <a:solidFill>
                  <a:srgbClr val="0070C0"/>
                </a:solidFill>
                <a:latin typeface="HK Grotesk Medium Bold"/>
              </a:rPr>
              <a:t>Dayalı</a:t>
            </a:r>
            <a:r>
              <a:rPr lang="en-US" sz="5943" dirty="0">
                <a:solidFill>
                  <a:srgbClr val="0070C0"/>
                </a:solidFill>
                <a:latin typeface="HK Grotesk Medium Bold"/>
              </a:rPr>
              <a:t> </a:t>
            </a:r>
            <a:r>
              <a:rPr lang="en-US" sz="5943" dirty="0" err="1">
                <a:solidFill>
                  <a:srgbClr val="0070C0"/>
                </a:solidFill>
                <a:latin typeface="HK Grotesk Medium Bold"/>
              </a:rPr>
              <a:t>Nesne</a:t>
            </a:r>
            <a:r>
              <a:rPr lang="en-US" sz="5943" dirty="0">
                <a:solidFill>
                  <a:srgbClr val="0070C0"/>
                </a:solidFill>
                <a:latin typeface="HK Grotesk Medium Bold"/>
              </a:rPr>
              <a:t> </a:t>
            </a:r>
            <a:r>
              <a:rPr lang="en-US" sz="5943" dirty="0" err="1">
                <a:solidFill>
                  <a:srgbClr val="0070C0"/>
                </a:solidFill>
                <a:latin typeface="HK Grotesk Medium Bold"/>
              </a:rPr>
              <a:t>Algılama</a:t>
            </a:r>
            <a:endParaRPr lang="en-US" sz="5943" dirty="0">
              <a:solidFill>
                <a:srgbClr val="0070C0"/>
              </a:solidFill>
              <a:latin typeface="HK Grotesk Medium Bold"/>
            </a:endParaRPr>
          </a:p>
        </p:txBody>
      </p:sp>
      <p:sp>
        <p:nvSpPr>
          <p:cNvPr id="5" name="TextBox 5"/>
          <p:cNvSpPr txBox="1"/>
          <p:nvPr/>
        </p:nvSpPr>
        <p:spPr>
          <a:xfrm>
            <a:off x="1028700" y="3173611"/>
            <a:ext cx="16230600" cy="3920728"/>
          </a:xfrm>
          <a:prstGeom prst="rect">
            <a:avLst/>
          </a:prstGeom>
        </p:spPr>
        <p:txBody>
          <a:bodyPr lIns="0" tIns="0" rIns="0" bIns="0" rtlCol="0" anchor="t">
            <a:spAutoFit/>
          </a:bodyPr>
          <a:lstStyle/>
          <a:p>
            <a:pPr>
              <a:lnSpc>
                <a:spcPts val="3840"/>
              </a:lnSpc>
            </a:pPr>
            <a:r>
              <a:rPr lang="en-US" sz="3200" dirty="0" err="1">
                <a:solidFill>
                  <a:schemeClr val="tx2">
                    <a:lumMod val="50000"/>
                  </a:schemeClr>
                </a:solidFill>
                <a:latin typeface="Roboto"/>
              </a:rPr>
              <a:t>Makine</a:t>
            </a:r>
            <a:r>
              <a:rPr lang="en-US" sz="3200" dirty="0">
                <a:solidFill>
                  <a:schemeClr val="tx2">
                    <a:lumMod val="50000"/>
                  </a:schemeClr>
                </a:solidFill>
                <a:latin typeface="Roboto"/>
              </a:rPr>
              <a:t> </a:t>
            </a:r>
            <a:r>
              <a:rPr lang="en-US" sz="3200" dirty="0" err="1">
                <a:solidFill>
                  <a:schemeClr val="tx2">
                    <a:lumMod val="50000"/>
                  </a:schemeClr>
                </a:solidFill>
                <a:latin typeface="Roboto"/>
              </a:rPr>
              <a:t>öğrenimi</a:t>
            </a:r>
            <a:r>
              <a:rPr lang="en-US" sz="3200" dirty="0">
                <a:solidFill>
                  <a:schemeClr val="tx2">
                    <a:lumMod val="50000"/>
                  </a:schemeClr>
                </a:solidFill>
                <a:latin typeface="Roboto"/>
              </a:rPr>
              <a:t> </a:t>
            </a:r>
            <a:r>
              <a:rPr lang="en-US" sz="3200" dirty="0" err="1">
                <a:solidFill>
                  <a:schemeClr val="tx2">
                    <a:lumMod val="50000"/>
                  </a:schemeClr>
                </a:solidFill>
                <a:latin typeface="Roboto"/>
              </a:rPr>
              <a:t>tabanlı</a:t>
            </a:r>
            <a:r>
              <a:rPr lang="en-US" sz="3200" dirty="0">
                <a:solidFill>
                  <a:schemeClr val="tx2">
                    <a:lumMod val="50000"/>
                  </a:schemeClr>
                </a:solidFill>
                <a:latin typeface="Roboto"/>
              </a:rPr>
              <a:t> </a:t>
            </a:r>
            <a:r>
              <a:rPr lang="en-US" sz="3200" dirty="0" err="1">
                <a:solidFill>
                  <a:schemeClr val="tx2">
                    <a:lumMod val="50000"/>
                  </a:schemeClr>
                </a:solidFill>
                <a:latin typeface="Roboto"/>
              </a:rPr>
              <a:t>nesne</a:t>
            </a:r>
            <a:r>
              <a:rPr lang="en-US" sz="3200" dirty="0">
                <a:solidFill>
                  <a:schemeClr val="tx2">
                    <a:lumMod val="50000"/>
                  </a:schemeClr>
                </a:solidFill>
                <a:latin typeface="Roboto"/>
              </a:rPr>
              <a:t> </a:t>
            </a:r>
            <a:r>
              <a:rPr lang="en-US" sz="3200" dirty="0" err="1">
                <a:solidFill>
                  <a:schemeClr val="tx2">
                    <a:lumMod val="50000"/>
                  </a:schemeClr>
                </a:solidFill>
                <a:latin typeface="Roboto"/>
              </a:rPr>
              <a:t>algılama</a:t>
            </a:r>
            <a:r>
              <a:rPr lang="en-US" sz="3200" dirty="0">
                <a:solidFill>
                  <a:schemeClr val="tx2">
                    <a:lumMod val="50000"/>
                  </a:schemeClr>
                </a:solidFill>
                <a:latin typeface="Roboto"/>
              </a:rPr>
              <a:t> </a:t>
            </a:r>
            <a:r>
              <a:rPr lang="en-US" sz="3200" dirty="0" err="1">
                <a:solidFill>
                  <a:schemeClr val="tx2">
                    <a:lumMod val="50000"/>
                  </a:schemeClr>
                </a:solidFill>
                <a:latin typeface="Roboto"/>
              </a:rPr>
              <a:t>yöntemi</a:t>
            </a:r>
            <a:r>
              <a:rPr lang="en-US" sz="3200" dirty="0">
                <a:solidFill>
                  <a:schemeClr val="tx2">
                    <a:lumMod val="50000"/>
                  </a:schemeClr>
                </a:solidFill>
                <a:latin typeface="Roboto"/>
              </a:rPr>
              <a:t>, </a:t>
            </a:r>
            <a:r>
              <a:rPr lang="en-US" sz="3200" dirty="0" err="1">
                <a:solidFill>
                  <a:schemeClr val="tx2">
                    <a:lumMod val="50000"/>
                  </a:schemeClr>
                </a:solidFill>
                <a:latin typeface="Roboto"/>
              </a:rPr>
              <a:t>görüntü</a:t>
            </a:r>
            <a:r>
              <a:rPr lang="en-US" sz="3200" dirty="0">
                <a:solidFill>
                  <a:schemeClr val="tx2">
                    <a:lumMod val="50000"/>
                  </a:schemeClr>
                </a:solidFill>
                <a:latin typeface="Roboto"/>
              </a:rPr>
              <a:t> </a:t>
            </a:r>
            <a:r>
              <a:rPr lang="en-US" sz="3200" dirty="0" err="1">
                <a:solidFill>
                  <a:schemeClr val="tx2">
                    <a:lumMod val="50000"/>
                  </a:schemeClr>
                </a:solidFill>
                <a:latin typeface="Roboto"/>
              </a:rPr>
              <a:t>tabanlı</a:t>
            </a:r>
            <a:r>
              <a:rPr lang="en-US" sz="3200" dirty="0">
                <a:solidFill>
                  <a:schemeClr val="tx2">
                    <a:lumMod val="50000"/>
                  </a:schemeClr>
                </a:solidFill>
                <a:latin typeface="Roboto"/>
              </a:rPr>
              <a:t> </a:t>
            </a:r>
            <a:r>
              <a:rPr lang="en-US" sz="3200" dirty="0" err="1">
                <a:solidFill>
                  <a:schemeClr val="tx2">
                    <a:lumMod val="50000"/>
                  </a:schemeClr>
                </a:solidFill>
                <a:latin typeface="Roboto"/>
              </a:rPr>
              <a:t>özellik</a:t>
            </a:r>
            <a:r>
              <a:rPr lang="en-US" sz="3200" dirty="0">
                <a:solidFill>
                  <a:schemeClr val="tx2">
                    <a:lumMod val="50000"/>
                  </a:schemeClr>
                </a:solidFill>
                <a:latin typeface="Roboto"/>
              </a:rPr>
              <a:t> </a:t>
            </a:r>
            <a:r>
              <a:rPr lang="en-US" sz="3200" dirty="0" err="1">
                <a:solidFill>
                  <a:schemeClr val="tx2">
                    <a:lumMod val="50000"/>
                  </a:schemeClr>
                </a:solidFill>
                <a:latin typeface="Roboto"/>
              </a:rPr>
              <a:t>çıkarma</a:t>
            </a:r>
            <a:r>
              <a:rPr lang="en-US" sz="3200" dirty="0">
                <a:solidFill>
                  <a:schemeClr val="tx2">
                    <a:lumMod val="50000"/>
                  </a:schemeClr>
                </a:solidFill>
                <a:latin typeface="Roboto"/>
              </a:rPr>
              <a:t> </a:t>
            </a:r>
            <a:r>
              <a:rPr lang="en-US" sz="3200" dirty="0" err="1">
                <a:solidFill>
                  <a:schemeClr val="tx2">
                    <a:lumMod val="50000"/>
                  </a:schemeClr>
                </a:solidFill>
                <a:latin typeface="Roboto"/>
              </a:rPr>
              <a:t>tekniğini</a:t>
            </a:r>
            <a:r>
              <a:rPr lang="en-US" sz="3200" dirty="0">
                <a:solidFill>
                  <a:schemeClr val="tx2">
                    <a:lumMod val="50000"/>
                  </a:schemeClr>
                </a:solidFill>
                <a:latin typeface="Roboto"/>
              </a:rPr>
              <a:t> </a:t>
            </a:r>
            <a:r>
              <a:rPr lang="en-US" sz="3200" dirty="0" err="1">
                <a:solidFill>
                  <a:schemeClr val="tx2">
                    <a:lumMod val="50000"/>
                  </a:schemeClr>
                </a:solidFill>
                <a:latin typeface="Roboto"/>
              </a:rPr>
              <a:t>kullanarak</a:t>
            </a:r>
            <a:r>
              <a:rPr lang="en-US" sz="3200" dirty="0">
                <a:solidFill>
                  <a:schemeClr val="tx2">
                    <a:lumMod val="50000"/>
                  </a:schemeClr>
                </a:solidFill>
                <a:latin typeface="Roboto"/>
              </a:rPr>
              <a:t> </a:t>
            </a:r>
            <a:r>
              <a:rPr lang="en-US" sz="3200" dirty="0" err="1">
                <a:solidFill>
                  <a:schemeClr val="tx2">
                    <a:lumMod val="50000"/>
                  </a:schemeClr>
                </a:solidFill>
                <a:latin typeface="Roboto"/>
              </a:rPr>
              <a:t>özelliği</a:t>
            </a:r>
            <a:r>
              <a:rPr lang="en-US" sz="3200" dirty="0">
                <a:solidFill>
                  <a:schemeClr val="tx2">
                    <a:lumMod val="50000"/>
                  </a:schemeClr>
                </a:solidFill>
                <a:latin typeface="Roboto"/>
              </a:rPr>
              <a:t> </a:t>
            </a:r>
            <a:r>
              <a:rPr lang="en-US" sz="3200" dirty="0" err="1">
                <a:solidFill>
                  <a:schemeClr val="tx2">
                    <a:lumMod val="50000"/>
                  </a:schemeClr>
                </a:solidFill>
                <a:latin typeface="Roboto"/>
              </a:rPr>
              <a:t>manuel</a:t>
            </a:r>
            <a:r>
              <a:rPr lang="en-US" sz="3200" dirty="0">
                <a:solidFill>
                  <a:schemeClr val="tx2">
                    <a:lumMod val="50000"/>
                  </a:schemeClr>
                </a:solidFill>
                <a:latin typeface="Roboto"/>
              </a:rPr>
              <a:t> </a:t>
            </a:r>
            <a:r>
              <a:rPr lang="en-US" sz="3200" dirty="0" err="1">
                <a:solidFill>
                  <a:schemeClr val="tx2">
                    <a:lumMod val="50000"/>
                  </a:schemeClr>
                </a:solidFill>
                <a:latin typeface="Roboto"/>
              </a:rPr>
              <a:t>olarak</a:t>
            </a:r>
            <a:r>
              <a:rPr lang="en-US" sz="3200" dirty="0">
                <a:solidFill>
                  <a:schemeClr val="tx2">
                    <a:lumMod val="50000"/>
                  </a:schemeClr>
                </a:solidFill>
                <a:latin typeface="Roboto"/>
              </a:rPr>
              <a:t> </a:t>
            </a:r>
            <a:r>
              <a:rPr lang="en-US" sz="3200" dirty="0" err="1">
                <a:solidFill>
                  <a:schemeClr val="tx2">
                    <a:lumMod val="50000"/>
                  </a:schemeClr>
                </a:solidFill>
                <a:latin typeface="Roboto"/>
              </a:rPr>
              <a:t>çıkarmalıdır</a:t>
            </a:r>
            <a:r>
              <a:rPr lang="en-US" sz="3200" dirty="0">
                <a:solidFill>
                  <a:schemeClr val="tx2">
                    <a:lumMod val="50000"/>
                  </a:schemeClr>
                </a:solidFill>
                <a:latin typeface="Roboto"/>
              </a:rPr>
              <a:t>. </a:t>
            </a:r>
            <a:r>
              <a:rPr lang="en-US" sz="3200" dirty="0" err="1">
                <a:solidFill>
                  <a:schemeClr val="tx2">
                    <a:lumMod val="50000"/>
                  </a:schemeClr>
                </a:solidFill>
                <a:latin typeface="Roboto"/>
              </a:rPr>
              <a:t>Örneğin</a:t>
            </a:r>
            <a:r>
              <a:rPr lang="en-US" sz="3200" dirty="0">
                <a:solidFill>
                  <a:schemeClr val="tx2">
                    <a:lumMod val="50000"/>
                  </a:schemeClr>
                </a:solidFill>
                <a:latin typeface="Roboto"/>
              </a:rPr>
              <a:t>, histogram of oriented gradients(HOG), speeded-up robust features(SURF), local binary patterns (LBP), </a:t>
            </a:r>
            <a:r>
              <a:rPr lang="en-US" sz="3200" dirty="0" err="1">
                <a:solidFill>
                  <a:schemeClr val="tx2">
                    <a:lumMod val="50000"/>
                  </a:schemeClr>
                </a:solidFill>
                <a:latin typeface="Roboto"/>
              </a:rPr>
              <a:t>haar</a:t>
            </a:r>
            <a:r>
              <a:rPr lang="en-US" sz="3200" dirty="0">
                <a:solidFill>
                  <a:schemeClr val="tx2">
                    <a:lumMod val="50000"/>
                  </a:schemeClr>
                </a:solidFill>
                <a:latin typeface="Roboto"/>
              </a:rPr>
              <a:t> wavelets, color histograms. </a:t>
            </a:r>
          </a:p>
          <a:p>
            <a:pPr>
              <a:lnSpc>
                <a:spcPts val="3840"/>
              </a:lnSpc>
            </a:pPr>
            <a:endParaRPr lang="en-US" sz="3200" dirty="0">
              <a:solidFill>
                <a:schemeClr val="tx2">
                  <a:lumMod val="50000"/>
                </a:schemeClr>
              </a:solidFill>
              <a:latin typeface="Roboto"/>
            </a:endParaRPr>
          </a:p>
          <a:p>
            <a:pPr>
              <a:lnSpc>
                <a:spcPts val="3840"/>
              </a:lnSpc>
            </a:pPr>
            <a:r>
              <a:rPr lang="en-US" sz="3200" dirty="0" err="1">
                <a:solidFill>
                  <a:schemeClr val="tx2">
                    <a:lumMod val="50000"/>
                  </a:schemeClr>
                </a:solidFill>
                <a:latin typeface="Roboto"/>
              </a:rPr>
              <a:t>Derin</a:t>
            </a:r>
            <a:r>
              <a:rPr lang="en-US" sz="3200" dirty="0">
                <a:solidFill>
                  <a:schemeClr val="tx2">
                    <a:lumMod val="50000"/>
                  </a:schemeClr>
                </a:solidFill>
                <a:latin typeface="Roboto"/>
              </a:rPr>
              <a:t> </a:t>
            </a:r>
            <a:r>
              <a:rPr lang="en-US" sz="3200" dirty="0" err="1">
                <a:solidFill>
                  <a:schemeClr val="tx2">
                    <a:lumMod val="50000"/>
                  </a:schemeClr>
                </a:solidFill>
                <a:latin typeface="Roboto"/>
              </a:rPr>
              <a:t>öğrenme</a:t>
            </a:r>
            <a:r>
              <a:rPr lang="en-US" sz="3200" dirty="0">
                <a:solidFill>
                  <a:schemeClr val="tx2">
                    <a:lumMod val="50000"/>
                  </a:schemeClr>
                </a:solidFill>
                <a:latin typeface="Roboto"/>
              </a:rPr>
              <a:t> </a:t>
            </a:r>
            <a:r>
              <a:rPr lang="en-US" sz="3200" dirty="0" err="1">
                <a:solidFill>
                  <a:schemeClr val="tx2">
                    <a:lumMod val="50000"/>
                  </a:schemeClr>
                </a:solidFill>
                <a:latin typeface="Roboto"/>
              </a:rPr>
              <a:t>tabanlı</a:t>
            </a:r>
            <a:r>
              <a:rPr lang="en-US" sz="3200" dirty="0">
                <a:solidFill>
                  <a:schemeClr val="tx2">
                    <a:lumMod val="50000"/>
                  </a:schemeClr>
                </a:solidFill>
                <a:latin typeface="Roboto"/>
              </a:rPr>
              <a:t> </a:t>
            </a:r>
            <a:r>
              <a:rPr lang="en-US" sz="3200" dirty="0" err="1">
                <a:solidFill>
                  <a:schemeClr val="tx2">
                    <a:lumMod val="50000"/>
                  </a:schemeClr>
                </a:solidFill>
                <a:latin typeface="Roboto"/>
              </a:rPr>
              <a:t>nesne</a:t>
            </a:r>
            <a:r>
              <a:rPr lang="en-US" sz="3200" dirty="0">
                <a:solidFill>
                  <a:schemeClr val="tx2">
                    <a:lumMod val="50000"/>
                  </a:schemeClr>
                </a:solidFill>
                <a:latin typeface="Roboto"/>
              </a:rPr>
              <a:t> </a:t>
            </a:r>
            <a:r>
              <a:rPr lang="en-US" sz="3200" dirty="0" err="1">
                <a:solidFill>
                  <a:schemeClr val="tx2">
                    <a:lumMod val="50000"/>
                  </a:schemeClr>
                </a:solidFill>
                <a:latin typeface="Roboto"/>
              </a:rPr>
              <a:t>algılama</a:t>
            </a:r>
            <a:r>
              <a:rPr lang="en-US" sz="3200" dirty="0">
                <a:solidFill>
                  <a:schemeClr val="tx2">
                    <a:lumMod val="50000"/>
                  </a:schemeClr>
                </a:solidFill>
                <a:latin typeface="Roboto"/>
              </a:rPr>
              <a:t> </a:t>
            </a:r>
            <a:r>
              <a:rPr lang="en-US" sz="3200" dirty="0" err="1">
                <a:solidFill>
                  <a:schemeClr val="tx2">
                    <a:lumMod val="50000"/>
                  </a:schemeClr>
                </a:solidFill>
                <a:latin typeface="Roboto"/>
              </a:rPr>
              <a:t>yöntemi</a:t>
            </a:r>
            <a:r>
              <a:rPr lang="en-US" sz="3200" dirty="0">
                <a:solidFill>
                  <a:schemeClr val="tx2">
                    <a:lumMod val="50000"/>
                  </a:schemeClr>
                </a:solidFill>
                <a:latin typeface="Roboto"/>
              </a:rPr>
              <a:t>, </a:t>
            </a:r>
            <a:r>
              <a:rPr lang="en-US" sz="3200" dirty="0" err="1">
                <a:solidFill>
                  <a:schemeClr val="tx2">
                    <a:lumMod val="50000"/>
                  </a:schemeClr>
                </a:solidFill>
                <a:latin typeface="Roboto"/>
              </a:rPr>
              <a:t>görüntüden</a:t>
            </a:r>
            <a:r>
              <a:rPr lang="en-US" sz="3200" dirty="0">
                <a:solidFill>
                  <a:schemeClr val="tx2">
                    <a:lumMod val="50000"/>
                  </a:schemeClr>
                </a:solidFill>
                <a:latin typeface="Roboto"/>
              </a:rPr>
              <a:t> </a:t>
            </a:r>
            <a:r>
              <a:rPr lang="en-US" sz="3200" dirty="0" err="1">
                <a:solidFill>
                  <a:schemeClr val="tx2">
                    <a:lumMod val="50000"/>
                  </a:schemeClr>
                </a:solidFill>
                <a:latin typeface="Roboto"/>
              </a:rPr>
              <a:t>kenar</a:t>
            </a:r>
            <a:r>
              <a:rPr lang="en-US" sz="3200" dirty="0">
                <a:solidFill>
                  <a:schemeClr val="tx2">
                    <a:lumMod val="50000"/>
                  </a:schemeClr>
                </a:solidFill>
                <a:latin typeface="Roboto"/>
              </a:rPr>
              <a:t>, </a:t>
            </a:r>
            <a:r>
              <a:rPr lang="en-US" sz="3200" dirty="0" err="1">
                <a:solidFill>
                  <a:schemeClr val="tx2">
                    <a:lumMod val="50000"/>
                  </a:schemeClr>
                </a:solidFill>
                <a:latin typeface="Roboto"/>
              </a:rPr>
              <a:t>şekil</a:t>
            </a:r>
            <a:r>
              <a:rPr lang="en-US" sz="3200" dirty="0">
                <a:solidFill>
                  <a:schemeClr val="tx2">
                    <a:lumMod val="50000"/>
                  </a:schemeClr>
                </a:solidFill>
                <a:latin typeface="Roboto"/>
              </a:rPr>
              <a:t> vb. </a:t>
            </a:r>
            <a:r>
              <a:rPr lang="en-US" sz="3200" dirty="0" err="1">
                <a:solidFill>
                  <a:schemeClr val="tx2">
                    <a:lumMod val="50000"/>
                  </a:schemeClr>
                </a:solidFill>
                <a:latin typeface="Roboto"/>
              </a:rPr>
              <a:t>gibi</a:t>
            </a:r>
            <a:r>
              <a:rPr lang="en-US" sz="3200" dirty="0">
                <a:solidFill>
                  <a:schemeClr val="tx2">
                    <a:lumMod val="50000"/>
                  </a:schemeClr>
                </a:solidFill>
                <a:latin typeface="Roboto"/>
              </a:rPr>
              <a:t> </a:t>
            </a:r>
            <a:r>
              <a:rPr lang="en-US" sz="3200" dirty="0" err="1">
                <a:solidFill>
                  <a:schemeClr val="tx2">
                    <a:lumMod val="50000"/>
                  </a:schemeClr>
                </a:solidFill>
                <a:latin typeface="Roboto"/>
              </a:rPr>
              <a:t>özellikler</a:t>
            </a:r>
            <a:r>
              <a:rPr lang="en-US" sz="3200" dirty="0">
                <a:solidFill>
                  <a:schemeClr val="tx2">
                    <a:lumMod val="50000"/>
                  </a:schemeClr>
                </a:solidFill>
                <a:latin typeface="Roboto"/>
              </a:rPr>
              <a:t> </a:t>
            </a:r>
            <a:r>
              <a:rPr lang="en-US" sz="3200" dirty="0" err="1">
                <a:solidFill>
                  <a:schemeClr val="tx2">
                    <a:lumMod val="50000"/>
                  </a:schemeClr>
                </a:solidFill>
                <a:latin typeface="Roboto"/>
              </a:rPr>
              <a:t>üreten</a:t>
            </a:r>
            <a:r>
              <a:rPr lang="en-US" sz="3200" dirty="0">
                <a:solidFill>
                  <a:schemeClr val="tx2">
                    <a:lumMod val="50000"/>
                  </a:schemeClr>
                </a:solidFill>
                <a:latin typeface="Roboto"/>
              </a:rPr>
              <a:t> Convolution Neural Network, Auto-Encoder, Variance Auto-Encoder vb. </a:t>
            </a:r>
            <a:r>
              <a:rPr lang="en-US" sz="3200" dirty="0" err="1">
                <a:solidFill>
                  <a:schemeClr val="tx2">
                    <a:lumMod val="50000"/>
                  </a:schemeClr>
                </a:solidFill>
                <a:latin typeface="Roboto"/>
              </a:rPr>
              <a:t>derin</a:t>
            </a:r>
            <a:r>
              <a:rPr lang="en-US" sz="3200" dirty="0">
                <a:solidFill>
                  <a:schemeClr val="tx2">
                    <a:lumMod val="50000"/>
                  </a:schemeClr>
                </a:solidFill>
                <a:latin typeface="Roboto"/>
              </a:rPr>
              <a:t> </a:t>
            </a:r>
            <a:r>
              <a:rPr lang="en-US" sz="3200" dirty="0" err="1">
                <a:solidFill>
                  <a:schemeClr val="tx2">
                    <a:lumMod val="50000"/>
                  </a:schemeClr>
                </a:solidFill>
                <a:latin typeface="Roboto"/>
              </a:rPr>
              <a:t>öğrenme</a:t>
            </a:r>
            <a:r>
              <a:rPr lang="en-US" sz="3200" dirty="0">
                <a:solidFill>
                  <a:schemeClr val="tx2">
                    <a:lumMod val="50000"/>
                  </a:schemeClr>
                </a:solidFill>
                <a:latin typeface="Roboto"/>
              </a:rPr>
              <a:t> </a:t>
            </a:r>
            <a:r>
              <a:rPr lang="en-US" sz="3200" dirty="0" err="1">
                <a:solidFill>
                  <a:schemeClr val="tx2">
                    <a:lumMod val="50000"/>
                  </a:schemeClr>
                </a:solidFill>
                <a:latin typeface="Roboto"/>
              </a:rPr>
              <a:t>algoritmaları</a:t>
            </a:r>
            <a:r>
              <a:rPr lang="en-US" sz="3200" dirty="0">
                <a:solidFill>
                  <a:schemeClr val="tx2">
                    <a:lumMod val="50000"/>
                  </a:schemeClr>
                </a:solidFill>
                <a:latin typeface="Roboto"/>
              </a:rPr>
              <a:t> </a:t>
            </a:r>
            <a:r>
              <a:rPr lang="en-US" sz="3200" dirty="0" err="1">
                <a:solidFill>
                  <a:schemeClr val="tx2">
                    <a:lumMod val="50000"/>
                  </a:schemeClr>
                </a:solidFill>
                <a:latin typeface="Roboto"/>
              </a:rPr>
              <a:t>yardımıyla</a:t>
            </a:r>
            <a:r>
              <a:rPr lang="en-US" sz="3200" dirty="0">
                <a:solidFill>
                  <a:schemeClr val="tx2">
                    <a:lumMod val="50000"/>
                  </a:schemeClr>
                </a:solidFill>
                <a:latin typeface="Roboto"/>
              </a:rPr>
              <a:t> </a:t>
            </a:r>
            <a:r>
              <a:rPr lang="en-US" sz="3200" dirty="0" err="1">
                <a:solidFill>
                  <a:schemeClr val="tx2">
                    <a:lumMod val="50000"/>
                  </a:schemeClr>
                </a:solidFill>
                <a:latin typeface="Roboto"/>
              </a:rPr>
              <a:t>özelliği</a:t>
            </a:r>
            <a:r>
              <a:rPr lang="en-US" sz="3200" dirty="0">
                <a:solidFill>
                  <a:schemeClr val="tx2">
                    <a:lumMod val="50000"/>
                  </a:schemeClr>
                </a:solidFill>
                <a:latin typeface="Roboto"/>
              </a:rPr>
              <a:t> </a:t>
            </a:r>
            <a:r>
              <a:rPr lang="en-US" sz="3200" dirty="0" err="1">
                <a:solidFill>
                  <a:schemeClr val="tx2">
                    <a:lumMod val="50000"/>
                  </a:schemeClr>
                </a:solidFill>
                <a:latin typeface="Roboto"/>
              </a:rPr>
              <a:t>otomatik</a:t>
            </a:r>
            <a:r>
              <a:rPr lang="en-US" sz="3200" dirty="0">
                <a:solidFill>
                  <a:schemeClr val="tx2">
                    <a:lumMod val="50000"/>
                  </a:schemeClr>
                </a:solidFill>
                <a:latin typeface="Roboto"/>
              </a:rPr>
              <a:t> </a:t>
            </a:r>
            <a:r>
              <a:rPr lang="en-US" sz="3200" dirty="0" err="1">
                <a:solidFill>
                  <a:schemeClr val="tx2">
                    <a:lumMod val="50000"/>
                  </a:schemeClr>
                </a:solidFill>
                <a:latin typeface="Roboto"/>
              </a:rPr>
              <a:t>olarak</a:t>
            </a:r>
            <a:r>
              <a:rPr lang="en-US" sz="3200" dirty="0">
                <a:solidFill>
                  <a:schemeClr val="tx2">
                    <a:lumMod val="50000"/>
                  </a:schemeClr>
                </a:solidFill>
                <a:latin typeface="Roboto"/>
              </a:rPr>
              <a:t> </a:t>
            </a:r>
            <a:r>
              <a:rPr lang="en-US" sz="3200" dirty="0" err="1">
                <a:solidFill>
                  <a:schemeClr val="tx2">
                    <a:lumMod val="50000"/>
                  </a:schemeClr>
                </a:solidFill>
                <a:latin typeface="Roboto"/>
              </a:rPr>
              <a:t>çıkarabilme</a:t>
            </a:r>
            <a:r>
              <a:rPr lang="en-US" sz="3200" dirty="0">
                <a:solidFill>
                  <a:schemeClr val="tx2">
                    <a:lumMod val="50000"/>
                  </a:schemeClr>
                </a:solidFill>
                <a:latin typeface="Roboto"/>
              </a:rPr>
              <a:t> </a:t>
            </a:r>
            <a:r>
              <a:rPr lang="en-US" sz="3200" dirty="0" err="1">
                <a:solidFill>
                  <a:schemeClr val="tx2">
                    <a:lumMod val="50000"/>
                  </a:schemeClr>
                </a:solidFill>
                <a:latin typeface="Roboto"/>
              </a:rPr>
              <a:t>özelliğine</a:t>
            </a:r>
            <a:r>
              <a:rPr lang="en-US" sz="3200" dirty="0">
                <a:solidFill>
                  <a:schemeClr val="tx2">
                    <a:lumMod val="50000"/>
                  </a:schemeClr>
                </a:solidFill>
                <a:latin typeface="Roboto"/>
              </a:rPr>
              <a:t> </a:t>
            </a:r>
            <a:r>
              <a:rPr lang="en-US" sz="3200" dirty="0" err="1">
                <a:solidFill>
                  <a:schemeClr val="tx2">
                    <a:lumMod val="50000"/>
                  </a:schemeClr>
                </a:solidFill>
                <a:latin typeface="Roboto"/>
              </a:rPr>
              <a:t>sahiptir</a:t>
            </a:r>
            <a:r>
              <a:rPr lang="en-US" sz="3200" dirty="0">
                <a:solidFill>
                  <a:schemeClr val="tx2">
                    <a:lumMod val="50000"/>
                  </a:schemeClr>
                </a:solidFill>
                <a:latin typeface="Roboto"/>
              </a:rPr>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srcRect/>
          <a:stretch>
            <a:fillRect/>
          </a:stretch>
        </p:blipFill>
        <p:spPr>
          <a:xfrm>
            <a:off x="3924564" y="1450325"/>
            <a:ext cx="10438872" cy="3693175"/>
          </a:xfrm>
          <a:prstGeom prst="rect">
            <a:avLst/>
          </a:prstGeom>
        </p:spPr>
      </p:pic>
      <p:pic>
        <p:nvPicPr>
          <p:cNvPr id="4" name="Picture 4"/>
          <p:cNvPicPr>
            <a:picLocks noChangeAspect="1"/>
          </p:cNvPicPr>
          <p:nvPr/>
        </p:nvPicPr>
        <p:blipFill>
          <a:blip r:embed="rId4"/>
          <a:srcRect/>
          <a:stretch>
            <a:fillRect/>
          </a:stretch>
        </p:blipFill>
        <p:spPr>
          <a:xfrm>
            <a:off x="3924564" y="5143500"/>
            <a:ext cx="10427166" cy="369019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4"/>
          <p:cNvSpPr txBox="1"/>
          <p:nvPr/>
        </p:nvSpPr>
        <p:spPr>
          <a:xfrm>
            <a:off x="2113589" y="1019175"/>
            <a:ext cx="14060823" cy="915178"/>
          </a:xfrm>
          <a:prstGeom prst="rect">
            <a:avLst/>
          </a:prstGeom>
        </p:spPr>
        <p:txBody>
          <a:bodyPr lIns="0" tIns="0" rIns="0" bIns="0" rtlCol="0" anchor="t">
            <a:spAutoFit/>
          </a:bodyPr>
          <a:lstStyle/>
          <a:p>
            <a:pPr algn="ctr">
              <a:lnSpc>
                <a:spcPts val="7131"/>
              </a:lnSpc>
            </a:pPr>
            <a:r>
              <a:rPr lang="en-US" sz="5943" dirty="0" err="1">
                <a:solidFill>
                  <a:srgbClr val="0070C0"/>
                </a:solidFill>
                <a:latin typeface="HK Grotesk Medium Bold"/>
              </a:rPr>
              <a:t>Evrişimli</a:t>
            </a:r>
            <a:r>
              <a:rPr lang="en-US" sz="5943" dirty="0">
                <a:solidFill>
                  <a:srgbClr val="0070C0"/>
                </a:solidFill>
                <a:latin typeface="HK Grotesk Medium Bold"/>
              </a:rPr>
              <a:t> </a:t>
            </a:r>
            <a:r>
              <a:rPr lang="en-US" sz="5943" dirty="0" err="1">
                <a:solidFill>
                  <a:srgbClr val="0070C0"/>
                </a:solidFill>
                <a:latin typeface="HK Grotesk Medium Bold"/>
              </a:rPr>
              <a:t>Sinir</a:t>
            </a:r>
            <a:r>
              <a:rPr lang="en-US" sz="5943" dirty="0">
                <a:solidFill>
                  <a:srgbClr val="0070C0"/>
                </a:solidFill>
                <a:latin typeface="HK Grotesk Medium Bold"/>
              </a:rPr>
              <a:t> </a:t>
            </a:r>
            <a:r>
              <a:rPr lang="en-US" sz="5943" dirty="0" err="1">
                <a:solidFill>
                  <a:srgbClr val="0070C0"/>
                </a:solidFill>
                <a:latin typeface="HK Grotesk Medium Bold"/>
              </a:rPr>
              <a:t>Ağları</a:t>
            </a:r>
            <a:endParaRPr lang="en-US" sz="5943" dirty="0">
              <a:solidFill>
                <a:srgbClr val="0070C0"/>
              </a:solidFill>
              <a:latin typeface="HK Grotesk Medium Bold"/>
            </a:endParaRPr>
          </a:p>
        </p:txBody>
      </p:sp>
      <p:sp>
        <p:nvSpPr>
          <p:cNvPr id="5" name="TextBox 5"/>
          <p:cNvSpPr txBox="1"/>
          <p:nvPr/>
        </p:nvSpPr>
        <p:spPr>
          <a:xfrm>
            <a:off x="1028700" y="2442046"/>
            <a:ext cx="16230600" cy="5847755"/>
          </a:xfrm>
          <a:prstGeom prst="rect">
            <a:avLst/>
          </a:prstGeom>
        </p:spPr>
        <p:txBody>
          <a:bodyPr lIns="0" tIns="0" rIns="0" bIns="0" rtlCol="0" anchor="t">
            <a:spAutoFit/>
          </a:bodyPr>
          <a:lstStyle/>
          <a:p>
            <a:pPr>
              <a:lnSpc>
                <a:spcPts val="3840"/>
              </a:lnSpc>
            </a:pPr>
            <a:r>
              <a:rPr lang="en-US" sz="3200" dirty="0" err="1">
                <a:solidFill>
                  <a:schemeClr val="tx2">
                    <a:lumMod val="50000"/>
                  </a:schemeClr>
                </a:solidFill>
                <a:latin typeface="Roboto"/>
              </a:rPr>
              <a:t>Derin</a:t>
            </a:r>
            <a:r>
              <a:rPr lang="en-US" sz="3200" dirty="0">
                <a:solidFill>
                  <a:schemeClr val="tx2">
                    <a:lumMod val="50000"/>
                  </a:schemeClr>
                </a:solidFill>
                <a:latin typeface="Roboto"/>
              </a:rPr>
              <a:t> </a:t>
            </a:r>
            <a:r>
              <a:rPr lang="en-US" sz="3200" dirty="0" err="1">
                <a:solidFill>
                  <a:schemeClr val="tx2">
                    <a:lumMod val="50000"/>
                  </a:schemeClr>
                </a:solidFill>
                <a:latin typeface="Roboto"/>
              </a:rPr>
              <a:t>öğrenme</a:t>
            </a:r>
            <a:r>
              <a:rPr lang="en-US" sz="3200" dirty="0">
                <a:solidFill>
                  <a:schemeClr val="tx2">
                    <a:lumMod val="50000"/>
                  </a:schemeClr>
                </a:solidFill>
                <a:latin typeface="Roboto"/>
              </a:rPr>
              <a:t> </a:t>
            </a:r>
            <a:r>
              <a:rPr lang="en-US" sz="3200" dirty="0" err="1">
                <a:solidFill>
                  <a:schemeClr val="tx2">
                    <a:lumMod val="50000"/>
                  </a:schemeClr>
                </a:solidFill>
                <a:latin typeface="Roboto"/>
              </a:rPr>
              <a:t>tabanlı</a:t>
            </a:r>
            <a:r>
              <a:rPr lang="en-US" sz="3200" dirty="0">
                <a:solidFill>
                  <a:schemeClr val="tx2">
                    <a:lumMod val="50000"/>
                  </a:schemeClr>
                </a:solidFill>
                <a:latin typeface="Roboto"/>
              </a:rPr>
              <a:t> </a:t>
            </a:r>
            <a:r>
              <a:rPr lang="en-US" sz="3200" dirty="0" err="1">
                <a:solidFill>
                  <a:schemeClr val="tx2">
                    <a:lumMod val="50000"/>
                  </a:schemeClr>
                </a:solidFill>
                <a:latin typeface="Roboto"/>
              </a:rPr>
              <a:t>bilgisayarlı</a:t>
            </a:r>
            <a:r>
              <a:rPr lang="en-US" sz="3200" dirty="0">
                <a:solidFill>
                  <a:schemeClr val="tx2">
                    <a:lumMod val="50000"/>
                  </a:schemeClr>
                </a:solidFill>
                <a:latin typeface="Roboto"/>
              </a:rPr>
              <a:t> </a:t>
            </a:r>
            <a:r>
              <a:rPr lang="en-US" sz="3200" dirty="0" err="1">
                <a:solidFill>
                  <a:schemeClr val="tx2">
                    <a:lumMod val="50000"/>
                  </a:schemeClr>
                </a:solidFill>
                <a:latin typeface="Roboto"/>
              </a:rPr>
              <a:t>görme</a:t>
            </a:r>
            <a:r>
              <a:rPr lang="en-US" sz="3200" dirty="0">
                <a:solidFill>
                  <a:schemeClr val="tx2">
                    <a:lumMod val="50000"/>
                  </a:schemeClr>
                </a:solidFill>
                <a:latin typeface="Roboto"/>
              </a:rPr>
              <a:t> </a:t>
            </a:r>
            <a:r>
              <a:rPr lang="en-US" sz="3200" dirty="0" err="1">
                <a:solidFill>
                  <a:schemeClr val="tx2">
                    <a:lumMod val="50000"/>
                  </a:schemeClr>
                </a:solidFill>
                <a:latin typeface="Roboto"/>
              </a:rPr>
              <a:t>uygulamalarının</a:t>
            </a:r>
            <a:r>
              <a:rPr lang="en-US" sz="3200" dirty="0">
                <a:solidFill>
                  <a:schemeClr val="tx2">
                    <a:lumMod val="50000"/>
                  </a:schemeClr>
                </a:solidFill>
                <a:latin typeface="Roboto"/>
              </a:rPr>
              <a:t> </a:t>
            </a:r>
            <a:r>
              <a:rPr lang="en-US" sz="3200" dirty="0" err="1">
                <a:solidFill>
                  <a:schemeClr val="tx2">
                    <a:lumMod val="50000"/>
                  </a:schemeClr>
                </a:solidFill>
                <a:latin typeface="Roboto"/>
              </a:rPr>
              <a:t>çoğunun</a:t>
            </a:r>
            <a:r>
              <a:rPr lang="en-US" sz="3200" dirty="0">
                <a:solidFill>
                  <a:schemeClr val="tx2">
                    <a:lumMod val="50000"/>
                  </a:schemeClr>
                </a:solidFill>
                <a:latin typeface="Roboto"/>
              </a:rPr>
              <a:t> </a:t>
            </a:r>
            <a:r>
              <a:rPr lang="en-US" sz="3200" dirty="0" err="1">
                <a:solidFill>
                  <a:schemeClr val="tx2">
                    <a:lumMod val="50000"/>
                  </a:schemeClr>
                </a:solidFill>
                <a:latin typeface="Roboto"/>
              </a:rPr>
              <a:t>temel</a:t>
            </a:r>
            <a:r>
              <a:rPr lang="en-US" sz="3200" dirty="0">
                <a:solidFill>
                  <a:schemeClr val="tx2">
                    <a:lumMod val="50000"/>
                  </a:schemeClr>
                </a:solidFill>
                <a:latin typeface="Roboto"/>
              </a:rPr>
              <a:t> </a:t>
            </a:r>
            <a:r>
              <a:rPr lang="en-US" sz="3200" dirty="0" err="1">
                <a:solidFill>
                  <a:schemeClr val="tx2">
                    <a:lumMod val="50000"/>
                  </a:schemeClr>
                </a:solidFill>
                <a:latin typeface="Roboto"/>
              </a:rPr>
              <a:t>bileşenlerinden</a:t>
            </a:r>
            <a:r>
              <a:rPr lang="en-US" sz="3200" dirty="0">
                <a:solidFill>
                  <a:schemeClr val="tx2">
                    <a:lumMod val="50000"/>
                  </a:schemeClr>
                </a:solidFill>
                <a:latin typeface="Roboto"/>
              </a:rPr>
              <a:t> </a:t>
            </a:r>
            <a:r>
              <a:rPr lang="en-US" sz="3200" dirty="0" err="1">
                <a:solidFill>
                  <a:schemeClr val="tx2">
                    <a:lumMod val="50000"/>
                  </a:schemeClr>
                </a:solidFill>
                <a:latin typeface="Roboto"/>
              </a:rPr>
              <a:t>biri</a:t>
            </a:r>
            <a:r>
              <a:rPr lang="en-US" sz="3200" dirty="0">
                <a:solidFill>
                  <a:schemeClr val="tx2">
                    <a:lumMod val="50000"/>
                  </a:schemeClr>
                </a:solidFill>
                <a:latin typeface="Roboto"/>
              </a:rPr>
              <a:t> </a:t>
            </a:r>
            <a:r>
              <a:rPr lang="en-US" sz="3200" dirty="0" err="1">
                <a:solidFill>
                  <a:schemeClr val="tx2">
                    <a:lumMod val="50000"/>
                  </a:schemeClr>
                </a:solidFill>
                <a:latin typeface="Roboto"/>
              </a:rPr>
              <a:t>evrişimli</a:t>
            </a:r>
            <a:r>
              <a:rPr lang="en-US" sz="3200" dirty="0">
                <a:solidFill>
                  <a:schemeClr val="tx2">
                    <a:lumMod val="50000"/>
                  </a:schemeClr>
                </a:solidFill>
                <a:latin typeface="Roboto"/>
              </a:rPr>
              <a:t> </a:t>
            </a:r>
            <a:r>
              <a:rPr lang="en-US" sz="3200" dirty="0" err="1">
                <a:solidFill>
                  <a:schemeClr val="tx2">
                    <a:lumMod val="50000"/>
                  </a:schemeClr>
                </a:solidFill>
                <a:latin typeface="Roboto"/>
              </a:rPr>
              <a:t>sinir</a:t>
            </a:r>
            <a:r>
              <a:rPr lang="en-US" sz="3200" dirty="0">
                <a:solidFill>
                  <a:schemeClr val="tx2">
                    <a:lumMod val="50000"/>
                  </a:schemeClr>
                </a:solidFill>
                <a:latin typeface="Roboto"/>
              </a:rPr>
              <a:t> </a:t>
            </a:r>
            <a:r>
              <a:rPr lang="en-US" sz="3200" dirty="0" err="1">
                <a:solidFill>
                  <a:schemeClr val="tx2">
                    <a:lumMod val="50000"/>
                  </a:schemeClr>
                </a:solidFill>
                <a:latin typeface="Roboto"/>
              </a:rPr>
              <a:t>ağıdır</a:t>
            </a:r>
            <a:r>
              <a:rPr lang="en-US" sz="3200" dirty="0">
                <a:solidFill>
                  <a:schemeClr val="tx2">
                    <a:lumMod val="50000"/>
                  </a:schemeClr>
                </a:solidFill>
                <a:latin typeface="Roboto"/>
              </a:rPr>
              <a:t> (CNN). 1980'lerde </a:t>
            </a:r>
            <a:r>
              <a:rPr lang="en-US" sz="3200" dirty="0" err="1">
                <a:solidFill>
                  <a:schemeClr val="tx2">
                    <a:lumMod val="50000"/>
                  </a:schemeClr>
                </a:solidFill>
                <a:latin typeface="Roboto"/>
              </a:rPr>
              <a:t>derin</a:t>
            </a:r>
            <a:r>
              <a:rPr lang="en-US" sz="3200" dirty="0">
                <a:solidFill>
                  <a:schemeClr val="tx2">
                    <a:lumMod val="50000"/>
                  </a:schemeClr>
                </a:solidFill>
                <a:latin typeface="Roboto"/>
              </a:rPr>
              <a:t> </a:t>
            </a:r>
            <a:r>
              <a:rPr lang="en-US" sz="3200" dirty="0" err="1">
                <a:solidFill>
                  <a:schemeClr val="tx2">
                    <a:lumMod val="50000"/>
                  </a:schemeClr>
                </a:solidFill>
                <a:latin typeface="Roboto"/>
              </a:rPr>
              <a:t>öğrenme</a:t>
            </a:r>
            <a:r>
              <a:rPr lang="en-US" sz="3200" dirty="0">
                <a:solidFill>
                  <a:schemeClr val="tx2">
                    <a:lumMod val="50000"/>
                  </a:schemeClr>
                </a:solidFill>
                <a:latin typeface="Roboto"/>
              </a:rPr>
              <a:t> </a:t>
            </a:r>
            <a:r>
              <a:rPr lang="en-US" sz="3200" dirty="0" err="1">
                <a:solidFill>
                  <a:schemeClr val="tx2">
                    <a:lumMod val="50000"/>
                  </a:schemeClr>
                </a:solidFill>
                <a:latin typeface="Roboto"/>
              </a:rPr>
              <a:t>öncüsü</a:t>
            </a:r>
            <a:r>
              <a:rPr lang="en-US" sz="3200" dirty="0">
                <a:solidFill>
                  <a:schemeClr val="tx2">
                    <a:lumMod val="50000"/>
                  </a:schemeClr>
                </a:solidFill>
                <a:latin typeface="Roboto"/>
              </a:rPr>
              <a:t> Yann </a:t>
            </a:r>
            <a:r>
              <a:rPr lang="en-US" sz="3200" dirty="0" err="1">
                <a:solidFill>
                  <a:schemeClr val="tx2">
                    <a:lumMod val="50000"/>
                  </a:schemeClr>
                </a:solidFill>
                <a:latin typeface="Roboto"/>
              </a:rPr>
              <a:t>LeCun</a:t>
            </a:r>
            <a:r>
              <a:rPr lang="en-US" sz="3200" dirty="0">
                <a:solidFill>
                  <a:schemeClr val="tx2">
                    <a:lumMod val="50000"/>
                  </a:schemeClr>
                </a:solidFill>
                <a:latin typeface="Roboto"/>
              </a:rPr>
              <a:t> </a:t>
            </a:r>
            <a:r>
              <a:rPr lang="en-US" sz="3200" dirty="0" err="1">
                <a:solidFill>
                  <a:schemeClr val="tx2">
                    <a:lumMod val="50000"/>
                  </a:schemeClr>
                </a:solidFill>
                <a:latin typeface="Roboto"/>
              </a:rPr>
              <a:t>tarafından</a:t>
            </a:r>
            <a:r>
              <a:rPr lang="en-US" sz="3200" dirty="0">
                <a:solidFill>
                  <a:schemeClr val="tx2">
                    <a:lumMod val="50000"/>
                  </a:schemeClr>
                </a:solidFill>
                <a:latin typeface="Roboto"/>
              </a:rPr>
              <a:t> </a:t>
            </a:r>
            <a:r>
              <a:rPr lang="en-US" sz="3200" dirty="0" err="1">
                <a:solidFill>
                  <a:schemeClr val="tx2">
                    <a:lumMod val="50000"/>
                  </a:schemeClr>
                </a:solidFill>
                <a:latin typeface="Roboto"/>
              </a:rPr>
              <a:t>icat</a:t>
            </a:r>
            <a:r>
              <a:rPr lang="en-US" sz="3200" dirty="0">
                <a:solidFill>
                  <a:schemeClr val="tx2">
                    <a:lumMod val="50000"/>
                  </a:schemeClr>
                </a:solidFill>
                <a:latin typeface="Roboto"/>
              </a:rPr>
              <a:t> </a:t>
            </a:r>
            <a:r>
              <a:rPr lang="en-US" sz="3200" dirty="0" err="1">
                <a:solidFill>
                  <a:schemeClr val="tx2">
                    <a:lumMod val="50000"/>
                  </a:schemeClr>
                </a:solidFill>
                <a:latin typeface="Roboto"/>
              </a:rPr>
              <a:t>edilen</a:t>
            </a:r>
            <a:r>
              <a:rPr lang="en-US" sz="3200" dirty="0">
                <a:solidFill>
                  <a:schemeClr val="tx2">
                    <a:lumMod val="50000"/>
                  </a:schemeClr>
                </a:solidFill>
                <a:latin typeface="Roboto"/>
              </a:rPr>
              <a:t> </a:t>
            </a:r>
            <a:r>
              <a:rPr lang="en-US" sz="3200" dirty="0" err="1">
                <a:solidFill>
                  <a:schemeClr val="tx2">
                    <a:lumMod val="50000"/>
                  </a:schemeClr>
                </a:solidFill>
                <a:latin typeface="Roboto"/>
              </a:rPr>
              <a:t>CNN'ler</a:t>
            </a:r>
            <a:r>
              <a:rPr lang="en-US" sz="3200" dirty="0">
                <a:solidFill>
                  <a:schemeClr val="tx2">
                    <a:lumMod val="50000"/>
                  </a:schemeClr>
                </a:solidFill>
                <a:latin typeface="Roboto"/>
              </a:rPr>
              <a:t>, </a:t>
            </a:r>
            <a:r>
              <a:rPr lang="en-US" sz="3200" dirty="0" err="1">
                <a:solidFill>
                  <a:schemeClr val="tx2">
                    <a:lumMod val="50000"/>
                  </a:schemeClr>
                </a:solidFill>
                <a:latin typeface="Roboto"/>
              </a:rPr>
              <a:t>çok</a:t>
            </a:r>
            <a:r>
              <a:rPr lang="en-US" sz="3200" dirty="0">
                <a:solidFill>
                  <a:schemeClr val="tx2">
                    <a:lumMod val="50000"/>
                  </a:schemeClr>
                </a:solidFill>
                <a:latin typeface="Roboto"/>
              </a:rPr>
              <a:t> </a:t>
            </a:r>
            <a:r>
              <a:rPr lang="en-US" sz="3200" dirty="0" err="1">
                <a:solidFill>
                  <a:schemeClr val="tx2">
                    <a:lumMod val="50000"/>
                  </a:schemeClr>
                </a:solidFill>
                <a:latin typeface="Roboto"/>
              </a:rPr>
              <a:t>boyutlu</a:t>
            </a:r>
            <a:r>
              <a:rPr lang="en-US" sz="3200" dirty="0">
                <a:solidFill>
                  <a:schemeClr val="tx2">
                    <a:lumMod val="50000"/>
                  </a:schemeClr>
                </a:solidFill>
                <a:latin typeface="Roboto"/>
              </a:rPr>
              <a:t> </a:t>
            </a:r>
            <a:r>
              <a:rPr lang="en-US" sz="3200" dirty="0" err="1">
                <a:solidFill>
                  <a:schemeClr val="tx2">
                    <a:lumMod val="50000"/>
                  </a:schemeClr>
                </a:solidFill>
                <a:latin typeface="Roboto"/>
              </a:rPr>
              <a:t>alanlarda</a:t>
            </a:r>
            <a:r>
              <a:rPr lang="en-US" sz="3200" dirty="0">
                <a:solidFill>
                  <a:schemeClr val="tx2">
                    <a:lumMod val="50000"/>
                  </a:schemeClr>
                </a:solidFill>
                <a:latin typeface="Roboto"/>
              </a:rPr>
              <a:t> </a:t>
            </a:r>
            <a:r>
              <a:rPr lang="en-US" sz="3200" dirty="0" err="1">
                <a:solidFill>
                  <a:schemeClr val="tx2">
                    <a:lumMod val="50000"/>
                  </a:schemeClr>
                </a:solidFill>
                <a:latin typeface="Roboto"/>
              </a:rPr>
              <a:t>kalıpları</a:t>
            </a:r>
            <a:r>
              <a:rPr lang="en-US" sz="3200" dirty="0">
                <a:solidFill>
                  <a:schemeClr val="tx2">
                    <a:lumMod val="50000"/>
                  </a:schemeClr>
                </a:solidFill>
                <a:latin typeface="Roboto"/>
              </a:rPr>
              <a:t> </a:t>
            </a:r>
            <a:r>
              <a:rPr lang="en-US" sz="3200" dirty="0" err="1">
                <a:solidFill>
                  <a:schemeClr val="tx2">
                    <a:lumMod val="50000"/>
                  </a:schemeClr>
                </a:solidFill>
                <a:latin typeface="Roboto"/>
              </a:rPr>
              <a:t>yakalamada</a:t>
            </a:r>
            <a:r>
              <a:rPr lang="en-US" sz="3200" dirty="0">
                <a:solidFill>
                  <a:schemeClr val="tx2">
                    <a:lumMod val="50000"/>
                  </a:schemeClr>
                </a:solidFill>
                <a:latin typeface="Roboto"/>
              </a:rPr>
              <a:t> </a:t>
            </a:r>
            <a:r>
              <a:rPr lang="en-US" sz="3200" dirty="0" err="1">
                <a:solidFill>
                  <a:schemeClr val="tx2">
                    <a:lumMod val="50000"/>
                  </a:schemeClr>
                </a:solidFill>
                <a:latin typeface="Roboto"/>
              </a:rPr>
              <a:t>verimli</a:t>
            </a:r>
            <a:r>
              <a:rPr lang="en-US" sz="3200" dirty="0">
                <a:solidFill>
                  <a:schemeClr val="tx2">
                    <a:lumMod val="50000"/>
                  </a:schemeClr>
                </a:solidFill>
                <a:latin typeface="Roboto"/>
              </a:rPr>
              <a:t> </a:t>
            </a:r>
            <a:r>
              <a:rPr lang="en-US" sz="3200" dirty="0" err="1">
                <a:solidFill>
                  <a:schemeClr val="tx2">
                    <a:lumMod val="50000"/>
                  </a:schemeClr>
                </a:solidFill>
                <a:latin typeface="Roboto"/>
              </a:rPr>
              <a:t>olan</a:t>
            </a:r>
            <a:r>
              <a:rPr lang="en-US" sz="3200" dirty="0">
                <a:solidFill>
                  <a:schemeClr val="tx2">
                    <a:lumMod val="50000"/>
                  </a:schemeClr>
                </a:solidFill>
                <a:latin typeface="Roboto"/>
              </a:rPr>
              <a:t> </a:t>
            </a:r>
            <a:r>
              <a:rPr lang="en-US" sz="3200" dirty="0" err="1">
                <a:solidFill>
                  <a:schemeClr val="tx2">
                    <a:lumMod val="50000"/>
                  </a:schemeClr>
                </a:solidFill>
                <a:latin typeface="Roboto"/>
              </a:rPr>
              <a:t>bir</a:t>
            </a:r>
            <a:r>
              <a:rPr lang="en-US" sz="3200" dirty="0">
                <a:solidFill>
                  <a:schemeClr val="tx2">
                    <a:lumMod val="50000"/>
                  </a:schemeClr>
                </a:solidFill>
                <a:latin typeface="Roboto"/>
              </a:rPr>
              <a:t> </a:t>
            </a:r>
            <a:r>
              <a:rPr lang="en-US" sz="3200" dirty="0" err="1">
                <a:solidFill>
                  <a:schemeClr val="tx2">
                    <a:lumMod val="50000"/>
                  </a:schemeClr>
                </a:solidFill>
                <a:latin typeface="Roboto"/>
              </a:rPr>
              <a:t>tür</a:t>
            </a:r>
            <a:r>
              <a:rPr lang="en-US" sz="3200" dirty="0">
                <a:solidFill>
                  <a:schemeClr val="tx2">
                    <a:lumMod val="50000"/>
                  </a:schemeClr>
                </a:solidFill>
                <a:latin typeface="Roboto"/>
              </a:rPr>
              <a:t> </a:t>
            </a:r>
            <a:r>
              <a:rPr lang="en-US" sz="3200" dirty="0" err="1">
                <a:solidFill>
                  <a:schemeClr val="tx2">
                    <a:lumMod val="50000"/>
                  </a:schemeClr>
                </a:solidFill>
                <a:latin typeface="Roboto"/>
              </a:rPr>
              <a:t>sinir</a:t>
            </a:r>
            <a:r>
              <a:rPr lang="en-US" sz="3200" dirty="0">
                <a:solidFill>
                  <a:schemeClr val="tx2">
                    <a:lumMod val="50000"/>
                  </a:schemeClr>
                </a:solidFill>
                <a:latin typeface="Roboto"/>
              </a:rPr>
              <a:t> </a:t>
            </a:r>
            <a:r>
              <a:rPr lang="en-US" sz="3200" dirty="0" err="1">
                <a:solidFill>
                  <a:schemeClr val="tx2">
                    <a:lumMod val="50000"/>
                  </a:schemeClr>
                </a:solidFill>
                <a:latin typeface="Roboto"/>
              </a:rPr>
              <a:t>ağıdır</a:t>
            </a:r>
            <a:r>
              <a:rPr lang="en-US" sz="3200" dirty="0">
                <a:solidFill>
                  <a:schemeClr val="tx2">
                    <a:lumMod val="50000"/>
                  </a:schemeClr>
                </a:solidFill>
                <a:latin typeface="Roboto"/>
              </a:rPr>
              <a:t>. </a:t>
            </a:r>
            <a:endParaRPr lang="tr-TR" sz="3200" dirty="0" smtClean="0">
              <a:solidFill>
                <a:schemeClr val="tx2">
                  <a:lumMod val="50000"/>
                </a:schemeClr>
              </a:solidFill>
              <a:latin typeface="Roboto"/>
            </a:endParaRPr>
          </a:p>
          <a:p>
            <a:pPr>
              <a:lnSpc>
                <a:spcPts val="3840"/>
              </a:lnSpc>
            </a:pPr>
            <a:endParaRPr lang="tr-TR" sz="3200" dirty="0">
              <a:solidFill>
                <a:schemeClr val="tx2">
                  <a:lumMod val="50000"/>
                </a:schemeClr>
              </a:solidFill>
              <a:latin typeface="Roboto"/>
            </a:endParaRPr>
          </a:p>
          <a:p>
            <a:pPr marL="457200" indent="-457200">
              <a:lnSpc>
                <a:spcPts val="3840"/>
              </a:lnSpc>
              <a:buFont typeface="Arial" panose="020B0604020202020204" pitchFamily="34" charset="0"/>
              <a:buChar char="•"/>
            </a:pPr>
            <a:r>
              <a:rPr lang="tr-TR" sz="3200" dirty="0">
                <a:solidFill>
                  <a:schemeClr val="tx2">
                    <a:lumMod val="50000"/>
                  </a:schemeClr>
                </a:solidFill>
                <a:latin typeface="Roboto"/>
              </a:rPr>
              <a:t>G</a:t>
            </a:r>
            <a:r>
              <a:rPr lang="en-US" sz="3200" dirty="0" err="1" smtClean="0">
                <a:solidFill>
                  <a:schemeClr val="tx2">
                    <a:lumMod val="50000"/>
                  </a:schemeClr>
                </a:solidFill>
                <a:latin typeface="Roboto"/>
              </a:rPr>
              <a:t>örüntüler</a:t>
            </a:r>
            <a:r>
              <a:rPr lang="en-US" sz="3200" dirty="0" smtClean="0">
                <a:solidFill>
                  <a:schemeClr val="tx2">
                    <a:lumMod val="50000"/>
                  </a:schemeClr>
                </a:solidFill>
                <a:latin typeface="Roboto"/>
              </a:rPr>
              <a:t> </a:t>
            </a:r>
            <a:r>
              <a:rPr lang="en-US" sz="3200" dirty="0" err="1">
                <a:solidFill>
                  <a:schemeClr val="tx2">
                    <a:lumMod val="50000"/>
                  </a:schemeClr>
                </a:solidFill>
                <a:latin typeface="Roboto"/>
              </a:rPr>
              <a:t>için</a:t>
            </a:r>
            <a:r>
              <a:rPr lang="en-US" sz="3200" dirty="0">
                <a:solidFill>
                  <a:schemeClr val="tx2">
                    <a:lumMod val="50000"/>
                  </a:schemeClr>
                </a:solidFill>
                <a:latin typeface="Roboto"/>
              </a:rPr>
              <a:t> </a:t>
            </a:r>
            <a:r>
              <a:rPr lang="en-US" sz="3200" dirty="0" err="1">
                <a:solidFill>
                  <a:schemeClr val="tx2">
                    <a:lumMod val="50000"/>
                  </a:schemeClr>
                </a:solidFill>
                <a:latin typeface="Roboto"/>
              </a:rPr>
              <a:t>iyi</a:t>
            </a:r>
            <a:r>
              <a:rPr lang="en-US" sz="3200" dirty="0">
                <a:solidFill>
                  <a:schemeClr val="tx2">
                    <a:lumMod val="50000"/>
                  </a:schemeClr>
                </a:solidFill>
                <a:latin typeface="Roboto"/>
              </a:rPr>
              <a:t> </a:t>
            </a:r>
            <a:r>
              <a:rPr lang="en-US" sz="3200" dirty="0" err="1">
                <a:solidFill>
                  <a:schemeClr val="tx2">
                    <a:lumMod val="50000"/>
                  </a:schemeClr>
                </a:solidFill>
                <a:latin typeface="Roboto"/>
              </a:rPr>
              <a:t>yapar</a:t>
            </a:r>
            <a:r>
              <a:rPr lang="en-US" sz="3200" dirty="0">
                <a:solidFill>
                  <a:schemeClr val="tx2">
                    <a:lumMod val="50000"/>
                  </a:schemeClr>
                </a:solidFill>
                <a:latin typeface="Roboto"/>
              </a:rPr>
              <a:t>.</a:t>
            </a:r>
          </a:p>
          <a:p>
            <a:pPr marL="457200" indent="-457200">
              <a:lnSpc>
                <a:spcPts val="3840"/>
              </a:lnSpc>
              <a:buFont typeface="Arial" panose="020B0604020202020204" pitchFamily="34" charset="0"/>
              <a:buChar char="•"/>
            </a:pPr>
            <a:r>
              <a:rPr lang="tr-TR" sz="3200" dirty="0" smtClean="0">
                <a:solidFill>
                  <a:schemeClr val="tx2">
                    <a:lumMod val="50000"/>
                  </a:schemeClr>
                </a:solidFill>
                <a:latin typeface="Roboto"/>
              </a:rPr>
              <a:t>G</a:t>
            </a:r>
            <a:r>
              <a:rPr lang="en-US" sz="3200" dirty="0" err="1" smtClean="0">
                <a:solidFill>
                  <a:schemeClr val="tx2">
                    <a:lumMod val="50000"/>
                  </a:schemeClr>
                </a:solidFill>
                <a:latin typeface="Roboto"/>
              </a:rPr>
              <a:t>iriş</a:t>
            </a:r>
            <a:r>
              <a:rPr lang="en-US" sz="3200" dirty="0" smtClean="0">
                <a:solidFill>
                  <a:schemeClr val="tx2">
                    <a:lumMod val="50000"/>
                  </a:schemeClr>
                </a:solidFill>
                <a:latin typeface="Roboto"/>
              </a:rPr>
              <a:t> </a:t>
            </a:r>
            <a:r>
              <a:rPr lang="en-US" sz="3200" dirty="0" err="1">
                <a:solidFill>
                  <a:schemeClr val="tx2">
                    <a:lumMod val="50000"/>
                  </a:schemeClr>
                </a:solidFill>
                <a:latin typeface="Roboto"/>
              </a:rPr>
              <a:t>görüntüsünden</a:t>
            </a:r>
            <a:r>
              <a:rPr lang="en-US" sz="3200" dirty="0">
                <a:solidFill>
                  <a:schemeClr val="tx2">
                    <a:lumMod val="50000"/>
                  </a:schemeClr>
                </a:solidFill>
                <a:latin typeface="Roboto"/>
              </a:rPr>
              <a:t> </a:t>
            </a:r>
            <a:r>
              <a:rPr lang="en-US" sz="3200" dirty="0" err="1">
                <a:solidFill>
                  <a:schemeClr val="tx2">
                    <a:lumMod val="50000"/>
                  </a:schemeClr>
                </a:solidFill>
                <a:latin typeface="Roboto"/>
              </a:rPr>
              <a:t>anlamlı</a:t>
            </a:r>
            <a:r>
              <a:rPr lang="en-US" sz="3200" dirty="0">
                <a:solidFill>
                  <a:schemeClr val="tx2">
                    <a:lumMod val="50000"/>
                  </a:schemeClr>
                </a:solidFill>
                <a:latin typeface="Roboto"/>
              </a:rPr>
              <a:t> </a:t>
            </a:r>
            <a:r>
              <a:rPr lang="en-US" sz="3200" dirty="0" err="1">
                <a:solidFill>
                  <a:schemeClr val="tx2">
                    <a:lumMod val="50000"/>
                  </a:schemeClr>
                </a:solidFill>
                <a:latin typeface="Roboto"/>
              </a:rPr>
              <a:t>değerler</a:t>
            </a:r>
            <a:r>
              <a:rPr lang="en-US" sz="3200" dirty="0">
                <a:solidFill>
                  <a:schemeClr val="tx2">
                    <a:lumMod val="50000"/>
                  </a:schemeClr>
                </a:solidFill>
                <a:latin typeface="Roboto"/>
              </a:rPr>
              <a:t> </a:t>
            </a:r>
            <a:r>
              <a:rPr lang="en-US" sz="3200" dirty="0" err="1" smtClean="0">
                <a:solidFill>
                  <a:schemeClr val="tx2">
                    <a:lumMod val="50000"/>
                  </a:schemeClr>
                </a:solidFill>
                <a:latin typeface="Roboto"/>
              </a:rPr>
              <a:t>çıkar</a:t>
            </a:r>
            <a:r>
              <a:rPr lang="tr-TR" sz="3200" dirty="0" smtClean="0">
                <a:solidFill>
                  <a:schemeClr val="tx2">
                    <a:lumMod val="50000"/>
                  </a:schemeClr>
                </a:solidFill>
                <a:latin typeface="Roboto"/>
              </a:rPr>
              <a:t>maya yarayan katmanlardan oluşur.</a:t>
            </a:r>
          </a:p>
          <a:p>
            <a:pPr marL="457200" indent="-457200">
              <a:lnSpc>
                <a:spcPts val="3840"/>
              </a:lnSpc>
              <a:buFont typeface="Arial" panose="020B0604020202020204" pitchFamily="34" charset="0"/>
              <a:buChar char="•"/>
            </a:pPr>
            <a:r>
              <a:rPr lang="tr-TR" sz="3200" dirty="0" smtClean="0">
                <a:solidFill>
                  <a:schemeClr val="tx2">
                    <a:lumMod val="50000"/>
                  </a:schemeClr>
                </a:solidFill>
                <a:latin typeface="Roboto"/>
              </a:rPr>
              <a:t>G</a:t>
            </a:r>
            <a:r>
              <a:rPr lang="en-US" sz="3200" dirty="0" err="1" smtClean="0">
                <a:solidFill>
                  <a:schemeClr val="tx2">
                    <a:lumMod val="50000"/>
                  </a:schemeClr>
                </a:solidFill>
                <a:latin typeface="Roboto"/>
              </a:rPr>
              <a:t>örüntü</a:t>
            </a:r>
            <a:r>
              <a:rPr lang="en-US" sz="3200" dirty="0" smtClean="0">
                <a:solidFill>
                  <a:schemeClr val="tx2">
                    <a:lumMod val="50000"/>
                  </a:schemeClr>
                </a:solidFill>
                <a:latin typeface="Roboto"/>
              </a:rPr>
              <a:t> </a:t>
            </a:r>
            <a:r>
              <a:rPr lang="en-US" sz="3200" dirty="0" err="1">
                <a:solidFill>
                  <a:schemeClr val="tx2">
                    <a:lumMod val="50000"/>
                  </a:schemeClr>
                </a:solidFill>
                <a:latin typeface="Roboto"/>
              </a:rPr>
              <a:t>boyunca</a:t>
            </a:r>
            <a:r>
              <a:rPr lang="en-US" sz="3200" dirty="0">
                <a:solidFill>
                  <a:schemeClr val="tx2">
                    <a:lumMod val="50000"/>
                  </a:schemeClr>
                </a:solidFill>
                <a:latin typeface="Roboto"/>
              </a:rPr>
              <a:t> </a:t>
            </a:r>
            <a:r>
              <a:rPr lang="en-US" sz="3200" dirty="0" err="1">
                <a:solidFill>
                  <a:schemeClr val="tx2">
                    <a:lumMod val="50000"/>
                  </a:schemeClr>
                </a:solidFill>
                <a:latin typeface="Roboto"/>
              </a:rPr>
              <a:t>kayan</a:t>
            </a:r>
            <a:r>
              <a:rPr lang="en-US" sz="3200" dirty="0">
                <a:solidFill>
                  <a:schemeClr val="tx2">
                    <a:lumMod val="50000"/>
                  </a:schemeClr>
                </a:solidFill>
                <a:latin typeface="Roboto"/>
              </a:rPr>
              <a:t> </a:t>
            </a:r>
            <a:r>
              <a:rPr lang="en-US" sz="3200" dirty="0" err="1">
                <a:solidFill>
                  <a:schemeClr val="tx2">
                    <a:lumMod val="50000"/>
                  </a:schemeClr>
                </a:solidFill>
                <a:latin typeface="Roboto"/>
              </a:rPr>
              <a:t>ve</a:t>
            </a:r>
            <a:r>
              <a:rPr lang="en-US" sz="3200" dirty="0">
                <a:solidFill>
                  <a:schemeClr val="tx2">
                    <a:lumMod val="50000"/>
                  </a:schemeClr>
                </a:solidFill>
                <a:latin typeface="Roboto"/>
              </a:rPr>
              <a:t> </a:t>
            </a:r>
            <a:r>
              <a:rPr lang="en-US" sz="3200" dirty="0" err="1" smtClean="0">
                <a:solidFill>
                  <a:schemeClr val="tx2">
                    <a:lumMod val="50000"/>
                  </a:schemeClr>
                </a:solidFill>
                <a:latin typeface="Roboto"/>
              </a:rPr>
              <a:t>farklı</a:t>
            </a:r>
            <a:r>
              <a:rPr lang="en-US" sz="3200" dirty="0" smtClean="0">
                <a:solidFill>
                  <a:schemeClr val="tx2">
                    <a:lumMod val="50000"/>
                  </a:schemeClr>
                </a:solidFill>
                <a:latin typeface="Roboto"/>
              </a:rPr>
              <a:t> </a:t>
            </a:r>
            <a:r>
              <a:rPr lang="en-US" sz="3200" dirty="0" err="1">
                <a:solidFill>
                  <a:schemeClr val="tx2">
                    <a:lumMod val="50000"/>
                  </a:schemeClr>
                </a:solidFill>
                <a:latin typeface="Roboto"/>
              </a:rPr>
              <a:t>konumlardaki</a:t>
            </a:r>
            <a:r>
              <a:rPr lang="en-US" sz="3200" dirty="0">
                <a:solidFill>
                  <a:schemeClr val="tx2">
                    <a:lumMod val="50000"/>
                  </a:schemeClr>
                </a:solidFill>
                <a:latin typeface="Roboto"/>
              </a:rPr>
              <a:t> </a:t>
            </a:r>
            <a:r>
              <a:rPr lang="en-US" sz="3200" dirty="0" err="1">
                <a:solidFill>
                  <a:schemeClr val="tx2">
                    <a:lumMod val="50000"/>
                  </a:schemeClr>
                </a:solidFill>
                <a:latin typeface="Roboto"/>
              </a:rPr>
              <a:t>ağırlıklı</a:t>
            </a:r>
            <a:r>
              <a:rPr lang="en-US" sz="3200" dirty="0">
                <a:solidFill>
                  <a:schemeClr val="tx2">
                    <a:lumMod val="50000"/>
                  </a:schemeClr>
                </a:solidFill>
                <a:latin typeface="Roboto"/>
              </a:rPr>
              <a:t> </a:t>
            </a:r>
            <a:r>
              <a:rPr lang="en-US" sz="3200" dirty="0" err="1">
                <a:solidFill>
                  <a:schemeClr val="tx2">
                    <a:lumMod val="50000"/>
                  </a:schemeClr>
                </a:solidFill>
                <a:latin typeface="Roboto"/>
              </a:rPr>
              <a:t>piksel</a:t>
            </a:r>
            <a:r>
              <a:rPr lang="en-US" sz="3200" dirty="0">
                <a:solidFill>
                  <a:schemeClr val="tx2">
                    <a:lumMod val="50000"/>
                  </a:schemeClr>
                </a:solidFill>
                <a:latin typeface="Roboto"/>
              </a:rPr>
              <a:t> </a:t>
            </a:r>
            <a:r>
              <a:rPr lang="en-US" sz="3200" dirty="0" err="1">
                <a:solidFill>
                  <a:schemeClr val="tx2">
                    <a:lumMod val="50000"/>
                  </a:schemeClr>
                </a:solidFill>
                <a:latin typeface="Roboto"/>
              </a:rPr>
              <a:t>değerleri</a:t>
            </a:r>
            <a:r>
              <a:rPr lang="en-US" sz="3200" dirty="0">
                <a:solidFill>
                  <a:schemeClr val="tx2">
                    <a:lumMod val="50000"/>
                  </a:schemeClr>
                </a:solidFill>
                <a:latin typeface="Roboto"/>
              </a:rPr>
              <a:t> </a:t>
            </a:r>
            <a:r>
              <a:rPr lang="en-US" sz="3200" dirty="0" err="1">
                <a:solidFill>
                  <a:schemeClr val="tx2">
                    <a:lumMod val="50000"/>
                  </a:schemeClr>
                </a:solidFill>
                <a:latin typeface="Roboto"/>
              </a:rPr>
              <a:t>toplamını</a:t>
            </a:r>
            <a:r>
              <a:rPr lang="en-US" sz="3200" dirty="0">
                <a:solidFill>
                  <a:schemeClr val="tx2">
                    <a:lumMod val="50000"/>
                  </a:schemeClr>
                </a:solidFill>
                <a:latin typeface="Roboto"/>
              </a:rPr>
              <a:t> </a:t>
            </a:r>
            <a:r>
              <a:rPr lang="en-US" sz="3200" dirty="0" err="1" smtClean="0">
                <a:solidFill>
                  <a:schemeClr val="tx2">
                    <a:lumMod val="50000"/>
                  </a:schemeClr>
                </a:solidFill>
                <a:latin typeface="Roboto"/>
              </a:rPr>
              <a:t>kaydeden</a:t>
            </a:r>
            <a:r>
              <a:rPr lang="tr-TR" sz="3200" dirty="0" smtClean="0">
                <a:solidFill>
                  <a:schemeClr val="tx2">
                    <a:lumMod val="50000"/>
                  </a:schemeClr>
                </a:solidFill>
                <a:latin typeface="Roboto"/>
              </a:rPr>
              <a:t> filtreden ve matrislerden oluşur</a:t>
            </a:r>
            <a:r>
              <a:rPr lang="en-US" sz="3200" dirty="0" smtClean="0">
                <a:solidFill>
                  <a:schemeClr val="tx2">
                    <a:lumMod val="50000"/>
                  </a:schemeClr>
                </a:solidFill>
                <a:latin typeface="Roboto"/>
              </a:rPr>
              <a:t>. </a:t>
            </a:r>
            <a:endParaRPr lang="tr-TR" sz="3200" dirty="0" smtClean="0">
              <a:solidFill>
                <a:schemeClr val="tx2">
                  <a:lumMod val="50000"/>
                </a:schemeClr>
              </a:solidFill>
              <a:latin typeface="Roboto"/>
            </a:endParaRPr>
          </a:p>
          <a:p>
            <a:pPr marL="457200" indent="-457200">
              <a:lnSpc>
                <a:spcPts val="3840"/>
              </a:lnSpc>
              <a:buFont typeface="Arial" panose="020B0604020202020204" pitchFamily="34" charset="0"/>
              <a:buChar char="•"/>
            </a:pPr>
            <a:r>
              <a:rPr lang="en-US" sz="3200" dirty="0" smtClean="0">
                <a:solidFill>
                  <a:schemeClr val="tx2">
                    <a:lumMod val="50000"/>
                  </a:schemeClr>
                </a:solidFill>
                <a:latin typeface="Roboto"/>
              </a:rPr>
              <a:t>Her </a:t>
            </a:r>
            <a:r>
              <a:rPr lang="en-US" sz="3200" dirty="0" err="1">
                <a:solidFill>
                  <a:schemeClr val="tx2">
                    <a:lumMod val="50000"/>
                  </a:schemeClr>
                </a:solidFill>
                <a:latin typeface="Roboto"/>
              </a:rPr>
              <a:t>filtrenin</a:t>
            </a:r>
            <a:r>
              <a:rPr lang="en-US" sz="3200" dirty="0">
                <a:solidFill>
                  <a:schemeClr val="tx2">
                    <a:lumMod val="50000"/>
                  </a:schemeClr>
                </a:solidFill>
                <a:latin typeface="Roboto"/>
              </a:rPr>
              <a:t> </a:t>
            </a:r>
            <a:r>
              <a:rPr lang="en-US" sz="3200" dirty="0" err="1">
                <a:solidFill>
                  <a:schemeClr val="tx2">
                    <a:lumMod val="50000"/>
                  </a:schemeClr>
                </a:solidFill>
                <a:latin typeface="Roboto"/>
              </a:rPr>
              <a:t>farklı</a:t>
            </a:r>
            <a:r>
              <a:rPr lang="en-US" sz="3200" dirty="0">
                <a:solidFill>
                  <a:schemeClr val="tx2">
                    <a:lumMod val="50000"/>
                  </a:schemeClr>
                </a:solidFill>
                <a:latin typeface="Roboto"/>
              </a:rPr>
              <a:t> </a:t>
            </a:r>
            <a:r>
              <a:rPr lang="en-US" sz="3200" dirty="0" err="1">
                <a:solidFill>
                  <a:schemeClr val="tx2">
                    <a:lumMod val="50000"/>
                  </a:schemeClr>
                </a:solidFill>
                <a:latin typeface="Roboto"/>
              </a:rPr>
              <a:t>değerleri</a:t>
            </a:r>
            <a:r>
              <a:rPr lang="en-US" sz="3200" dirty="0">
                <a:solidFill>
                  <a:schemeClr val="tx2">
                    <a:lumMod val="50000"/>
                  </a:schemeClr>
                </a:solidFill>
                <a:latin typeface="Roboto"/>
              </a:rPr>
              <a:t> </a:t>
            </a:r>
            <a:r>
              <a:rPr lang="en-US" sz="3200" dirty="0" err="1">
                <a:solidFill>
                  <a:schemeClr val="tx2">
                    <a:lumMod val="50000"/>
                  </a:schemeClr>
                </a:solidFill>
                <a:latin typeface="Roboto"/>
              </a:rPr>
              <a:t>vardır</a:t>
            </a:r>
            <a:r>
              <a:rPr lang="en-US" sz="3200" dirty="0">
                <a:solidFill>
                  <a:schemeClr val="tx2">
                    <a:lumMod val="50000"/>
                  </a:schemeClr>
                </a:solidFill>
                <a:latin typeface="Roboto"/>
              </a:rPr>
              <a:t> </a:t>
            </a:r>
            <a:r>
              <a:rPr lang="en-US" sz="3200" dirty="0" err="1">
                <a:solidFill>
                  <a:schemeClr val="tx2">
                    <a:lumMod val="50000"/>
                  </a:schemeClr>
                </a:solidFill>
                <a:latin typeface="Roboto"/>
              </a:rPr>
              <a:t>ve</a:t>
            </a:r>
            <a:r>
              <a:rPr lang="en-US" sz="3200" dirty="0">
                <a:solidFill>
                  <a:schemeClr val="tx2">
                    <a:lumMod val="50000"/>
                  </a:schemeClr>
                </a:solidFill>
                <a:latin typeface="Roboto"/>
              </a:rPr>
              <a:t> </a:t>
            </a:r>
            <a:r>
              <a:rPr lang="en-US" sz="3200" dirty="0" err="1">
                <a:solidFill>
                  <a:schemeClr val="tx2">
                    <a:lumMod val="50000"/>
                  </a:schemeClr>
                </a:solidFill>
                <a:latin typeface="Roboto"/>
              </a:rPr>
              <a:t>giriş</a:t>
            </a:r>
            <a:r>
              <a:rPr lang="en-US" sz="3200" dirty="0">
                <a:solidFill>
                  <a:schemeClr val="tx2">
                    <a:lumMod val="50000"/>
                  </a:schemeClr>
                </a:solidFill>
                <a:latin typeface="Roboto"/>
              </a:rPr>
              <a:t> </a:t>
            </a:r>
            <a:r>
              <a:rPr lang="en-US" sz="3200" dirty="0" err="1">
                <a:solidFill>
                  <a:schemeClr val="tx2">
                    <a:lumMod val="50000"/>
                  </a:schemeClr>
                </a:solidFill>
                <a:latin typeface="Roboto"/>
              </a:rPr>
              <a:t>görüntüsünden</a:t>
            </a:r>
            <a:r>
              <a:rPr lang="en-US" sz="3200" dirty="0">
                <a:solidFill>
                  <a:schemeClr val="tx2">
                    <a:lumMod val="50000"/>
                  </a:schemeClr>
                </a:solidFill>
                <a:latin typeface="Roboto"/>
              </a:rPr>
              <a:t> </a:t>
            </a:r>
            <a:r>
              <a:rPr lang="en-US" sz="3200" dirty="0" err="1">
                <a:solidFill>
                  <a:schemeClr val="tx2">
                    <a:lumMod val="50000"/>
                  </a:schemeClr>
                </a:solidFill>
                <a:latin typeface="Roboto"/>
              </a:rPr>
              <a:t>farklı</a:t>
            </a:r>
            <a:r>
              <a:rPr lang="en-US" sz="3200" dirty="0">
                <a:solidFill>
                  <a:schemeClr val="tx2">
                    <a:lumMod val="50000"/>
                  </a:schemeClr>
                </a:solidFill>
                <a:latin typeface="Roboto"/>
              </a:rPr>
              <a:t> </a:t>
            </a:r>
            <a:r>
              <a:rPr lang="en-US" sz="3200" dirty="0" err="1">
                <a:solidFill>
                  <a:schemeClr val="tx2">
                    <a:lumMod val="50000"/>
                  </a:schemeClr>
                </a:solidFill>
                <a:latin typeface="Roboto"/>
              </a:rPr>
              <a:t>özellikler</a:t>
            </a:r>
            <a:r>
              <a:rPr lang="en-US" sz="3200" dirty="0">
                <a:solidFill>
                  <a:schemeClr val="tx2">
                    <a:lumMod val="50000"/>
                  </a:schemeClr>
                </a:solidFill>
                <a:latin typeface="Roboto"/>
              </a:rPr>
              <a:t> </a:t>
            </a:r>
            <a:r>
              <a:rPr lang="en-US" sz="3200" dirty="0" err="1">
                <a:solidFill>
                  <a:schemeClr val="tx2">
                    <a:lumMod val="50000"/>
                  </a:schemeClr>
                </a:solidFill>
                <a:latin typeface="Roboto"/>
              </a:rPr>
              <a:t>çıkarır</a:t>
            </a:r>
            <a:r>
              <a:rPr lang="en-US" sz="3200" dirty="0">
                <a:solidFill>
                  <a:schemeClr val="tx2">
                    <a:lumMod val="50000"/>
                  </a:schemeClr>
                </a:solidFill>
                <a:latin typeface="Roboto"/>
              </a:rPr>
              <a:t>. </a:t>
            </a:r>
            <a:r>
              <a:rPr lang="en-US" sz="3200" dirty="0" err="1">
                <a:solidFill>
                  <a:schemeClr val="tx2">
                    <a:lumMod val="50000"/>
                  </a:schemeClr>
                </a:solidFill>
                <a:latin typeface="Roboto"/>
              </a:rPr>
              <a:t>Bir</a:t>
            </a:r>
            <a:r>
              <a:rPr lang="en-US" sz="3200" dirty="0">
                <a:solidFill>
                  <a:schemeClr val="tx2">
                    <a:lumMod val="50000"/>
                  </a:schemeClr>
                </a:solidFill>
                <a:latin typeface="Roboto"/>
              </a:rPr>
              <a:t> </a:t>
            </a:r>
            <a:r>
              <a:rPr lang="en-US" sz="3200" dirty="0" err="1">
                <a:solidFill>
                  <a:schemeClr val="tx2">
                    <a:lumMod val="50000"/>
                  </a:schemeClr>
                </a:solidFill>
                <a:latin typeface="Roboto"/>
              </a:rPr>
              <a:t>evrişim</a:t>
            </a:r>
            <a:r>
              <a:rPr lang="en-US" sz="3200" dirty="0">
                <a:solidFill>
                  <a:schemeClr val="tx2">
                    <a:lumMod val="50000"/>
                  </a:schemeClr>
                </a:solidFill>
                <a:latin typeface="Roboto"/>
              </a:rPr>
              <a:t> </a:t>
            </a:r>
            <a:r>
              <a:rPr lang="en-US" sz="3200" dirty="0" err="1">
                <a:solidFill>
                  <a:schemeClr val="tx2">
                    <a:lumMod val="50000"/>
                  </a:schemeClr>
                </a:solidFill>
                <a:latin typeface="Roboto"/>
              </a:rPr>
              <a:t>katmanının</a:t>
            </a:r>
            <a:r>
              <a:rPr lang="en-US" sz="3200" dirty="0">
                <a:solidFill>
                  <a:schemeClr val="tx2">
                    <a:lumMod val="50000"/>
                  </a:schemeClr>
                </a:solidFill>
                <a:latin typeface="Roboto"/>
              </a:rPr>
              <a:t> </a:t>
            </a:r>
            <a:r>
              <a:rPr lang="en-US" sz="3200" dirty="0" err="1">
                <a:solidFill>
                  <a:schemeClr val="tx2">
                    <a:lumMod val="50000"/>
                  </a:schemeClr>
                </a:solidFill>
                <a:latin typeface="Roboto"/>
              </a:rPr>
              <a:t>çıktısı</a:t>
            </a:r>
            <a:r>
              <a:rPr lang="en-US" sz="3200" dirty="0">
                <a:solidFill>
                  <a:schemeClr val="tx2">
                    <a:lumMod val="50000"/>
                  </a:schemeClr>
                </a:solidFill>
                <a:latin typeface="Roboto"/>
              </a:rPr>
              <a:t>, </a:t>
            </a:r>
            <a:r>
              <a:rPr lang="en-US" sz="3200" dirty="0" err="1">
                <a:solidFill>
                  <a:schemeClr val="tx2">
                    <a:lumMod val="50000"/>
                  </a:schemeClr>
                </a:solidFill>
                <a:latin typeface="Roboto"/>
              </a:rPr>
              <a:t>bir</a:t>
            </a:r>
            <a:r>
              <a:rPr lang="en-US" sz="3200" dirty="0">
                <a:solidFill>
                  <a:schemeClr val="tx2">
                    <a:lumMod val="50000"/>
                  </a:schemeClr>
                </a:solidFill>
                <a:latin typeface="Roboto"/>
              </a:rPr>
              <a:t> </a:t>
            </a:r>
            <a:r>
              <a:rPr lang="en-US" sz="3200" dirty="0" err="1">
                <a:solidFill>
                  <a:schemeClr val="tx2">
                    <a:lumMod val="50000"/>
                  </a:schemeClr>
                </a:solidFill>
                <a:latin typeface="Roboto"/>
              </a:rPr>
              <a:t>dizi</a:t>
            </a:r>
            <a:r>
              <a:rPr lang="en-US" sz="3200" dirty="0">
                <a:solidFill>
                  <a:schemeClr val="tx2">
                    <a:lumMod val="50000"/>
                  </a:schemeClr>
                </a:solidFill>
                <a:latin typeface="Roboto"/>
              </a:rPr>
              <a:t> "</a:t>
            </a:r>
            <a:r>
              <a:rPr lang="en-US" sz="3200" dirty="0" err="1">
                <a:solidFill>
                  <a:schemeClr val="tx2">
                    <a:lumMod val="50000"/>
                  </a:schemeClr>
                </a:solidFill>
                <a:latin typeface="Roboto"/>
              </a:rPr>
              <a:t>özellik</a:t>
            </a:r>
            <a:r>
              <a:rPr lang="en-US" sz="3200" dirty="0">
                <a:solidFill>
                  <a:schemeClr val="tx2">
                    <a:lumMod val="50000"/>
                  </a:schemeClr>
                </a:solidFill>
                <a:latin typeface="Roboto"/>
              </a:rPr>
              <a:t> </a:t>
            </a:r>
            <a:r>
              <a:rPr lang="en-US" sz="3200" dirty="0" err="1">
                <a:solidFill>
                  <a:schemeClr val="tx2">
                    <a:lumMod val="50000"/>
                  </a:schemeClr>
                </a:solidFill>
                <a:latin typeface="Roboto"/>
              </a:rPr>
              <a:t>haritası"dır</a:t>
            </a:r>
            <a:r>
              <a:rPr lang="en-US" sz="3200" dirty="0" smtClean="0">
                <a:solidFill>
                  <a:schemeClr val="tx2">
                    <a:lumMod val="50000"/>
                  </a:schemeClr>
                </a:solidFill>
                <a:latin typeface="Roboto"/>
              </a:rPr>
              <a:t>.</a:t>
            </a:r>
            <a:endParaRPr lang="tr-TR" sz="3200" dirty="0" smtClean="0">
              <a:solidFill>
                <a:schemeClr val="tx2">
                  <a:lumMod val="50000"/>
                </a:schemeClr>
              </a:solidFill>
              <a:latin typeface="Roboto"/>
            </a:endParaRPr>
          </a:p>
          <a:p>
            <a:pPr marL="457200" indent="-457200">
              <a:lnSpc>
                <a:spcPts val="3840"/>
              </a:lnSpc>
              <a:buFont typeface="Arial" panose="020B0604020202020204" pitchFamily="34" charset="0"/>
              <a:buChar char="•"/>
            </a:pPr>
            <a:r>
              <a:rPr lang="en-US" sz="3200" dirty="0" err="1">
                <a:solidFill>
                  <a:schemeClr val="tx2">
                    <a:lumMod val="50000"/>
                  </a:schemeClr>
                </a:solidFill>
                <a:latin typeface="Roboto"/>
              </a:rPr>
              <a:t>Üst</a:t>
            </a:r>
            <a:r>
              <a:rPr lang="en-US" sz="3200" dirty="0">
                <a:solidFill>
                  <a:schemeClr val="tx2">
                    <a:lumMod val="50000"/>
                  </a:schemeClr>
                </a:solidFill>
                <a:latin typeface="Roboto"/>
              </a:rPr>
              <a:t> </a:t>
            </a:r>
            <a:r>
              <a:rPr lang="en-US" sz="3200" dirty="0" err="1">
                <a:solidFill>
                  <a:schemeClr val="tx2">
                    <a:lumMod val="50000"/>
                  </a:schemeClr>
                </a:solidFill>
                <a:latin typeface="Roboto"/>
              </a:rPr>
              <a:t>üste</a:t>
            </a:r>
            <a:r>
              <a:rPr lang="en-US" sz="3200" dirty="0">
                <a:solidFill>
                  <a:schemeClr val="tx2">
                    <a:lumMod val="50000"/>
                  </a:schemeClr>
                </a:solidFill>
                <a:latin typeface="Roboto"/>
              </a:rPr>
              <a:t> </a:t>
            </a:r>
            <a:r>
              <a:rPr lang="en-US" sz="3200" dirty="0" err="1">
                <a:solidFill>
                  <a:schemeClr val="tx2">
                    <a:lumMod val="50000"/>
                  </a:schemeClr>
                </a:solidFill>
                <a:latin typeface="Roboto"/>
              </a:rPr>
              <a:t>istiflendiğinde</a:t>
            </a:r>
            <a:r>
              <a:rPr lang="en-US" sz="3200" dirty="0">
                <a:solidFill>
                  <a:schemeClr val="tx2">
                    <a:lumMod val="50000"/>
                  </a:schemeClr>
                </a:solidFill>
                <a:latin typeface="Roboto"/>
              </a:rPr>
              <a:t>, </a:t>
            </a:r>
            <a:r>
              <a:rPr lang="en-US" sz="3200" dirty="0" err="1">
                <a:solidFill>
                  <a:schemeClr val="tx2">
                    <a:lumMod val="50000"/>
                  </a:schemeClr>
                </a:solidFill>
                <a:latin typeface="Roboto"/>
              </a:rPr>
              <a:t>evrişimli</a:t>
            </a:r>
            <a:r>
              <a:rPr lang="en-US" sz="3200" dirty="0">
                <a:solidFill>
                  <a:schemeClr val="tx2">
                    <a:lumMod val="50000"/>
                  </a:schemeClr>
                </a:solidFill>
                <a:latin typeface="Roboto"/>
              </a:rPr>
              <a:t> </a:t>
            </a:r>
            <a:r>
              <a:rPr lang="en-US" sz="3200" dirty="0" err="1">
                <a:solidFill>
                  <a:schemeClr val="tx2">
                    <a:lumMod val="50000"/>
                  </a:schemeClr>
                </a:solidFill>
                <a:latin typeface="Roboto"/>
              </a:rPr>
              <a:t>katmanlar</a:t>
            </a:r>
            <a:r>
              <a:rPr lang="en-US" sz="3200" dirty="0">
                <a:solidFill>
                  <a:schemeClr val="tx2">
                    <a:lumMod val="50000"/>
                  </a:schemeClr>
                </a:solidFill>
                <a:latin typeface="Roboto"/>
              </a:rPr>
              <a:t> </a:t>
            </a:r>
            <a:r>
              <a:rPr lang="en-US" sz="3200" dirty="0" err="1">
                <a:solidFill>
                  <a:schemeClr val="tx2">
                    <a:lumMod val="50000"/>
                  </a:schemeClr>
                </a:solidFill>
                <a:latin typeface="Roboto"/>
              </a:rPr>
              <a:t>bir</a:t>
            </a:r>
            <a:r>
              <a:rPr lang="en-US" sz="3200" dirty="0">
                <a:solidFill>
                  <a:schemeClr val="tx2">
                    <a:lumMod val="50000"/>
                  </a:schemeClr>
                </a:solidFill>
                <a:latin typeface="Roboto"/>
              </a:rPr>
              <a:t> </a:t>
            </a:r>
            <a:r>
              <a:rPr lang="en-US" sz="3200" dirty="0" err="1">
                <a:solidFill>
                  <a:schemeClr val="tx2">
                    <a:lumMod val="50000"/>
                  </a:schemeClr>
                </a:solidFill>
                <a:latin typeface="Roboto"/>
              </a:rPr>
              <a:t>görsel</a:t>
            </a:r>
            <a:r>
              <a:rPr lang="en-US" sz="3200" dirty="0">
                <a:solidFill>
                  <a:schemeClr val="tx2">
                    <a:lumMod val="50000"/>
                  </a:schemeClr>
                </a:solidFill>
                <a:latin typeface="Roboto"/>
              </a:rPr>
              <a:t> </a:t>
            </a:r>
            <a:r>
              <a:rPr lang="en-US" sz="3200" dirty="0" err="1">
                <a:solidFill>
                  <a:schemeClr val="tx2">
                    <a:lumMod val="50000"/>
                  </a:schemeClr>
                </a:solidFill>
                <a:latin typeface="Roboto"/>
              </a:rPr>
              <a:t>desen</a:t>
            </a:r>
            <a:r>
              <a:rPr lang="en-US" sz="3200" dirty="0">
                <a:solidFill>
                  <a:schemeClr val="tx2">
                    <a:lumMod val="50000"/>
                  </a:schemeClr>
                </a:solidFill>
                <a:latin typeface="Roboto"/>
              </a:rPr>
              <a:t> </a:t>
            </a:r>
            <a:r>
              <a:rPr lang="en-US" sz="3200" dirty="0" err="1">
                <a:solidFill>
                  <a:schemeClr val="tx2">
                    <a:lumMod val="50000"/>
                  </a:schemeClr>
                </a:solidFill>
                <a:latin typeface="Roboto"/>
              </a:rPr>
              <a:t>hiyerarşisini</a:t>
            </a:r>
            <a:r>
              <a:rPr lang="en-US" sz="3200" dirty="0">
                <a:solidFill>
                  <a:schemeClr val="tx2">
                    <a:lumMod val="50000"/>
                  </a:schemeClr>
                </a:solidFill>
                <a:latin typeface="Roboto"/>
              </a:rPr>
              <a:t> </a:t>
            </a:r>
            <a:r>
              <a:rPr lang="en-US" sz="3200" dirty="0" err="1">
                <a:solidFill>
                  <a:schemeClr val="tx2">
                    <a:lumMod val="50000"/>
                  </a:schemeClr>
                </a:solidFill>
                <a:latin typeface="Roboto"/>
              </a:rPr>
              <a:t>algılayabilir</a:t>
            </a:r>
            <a:endParaRPr lang="en-US" sz="3200" dirty="0">
              <a:solidFill>
                <a:schemeClr val="tx2">
                  <a:lumMod val="50000"/>
                </a:schemeClr>
              </a:solidFill>
              <a:latin typeface="Roboto"/>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srcRect/>
          <a:stretch>
            <a:fillRect/>
          </a:stretch>
        </p:blipFill>
        <p:spPr>
          <a:xfrm>
            <a:off x="1028700" y="871661"/>
            <a:ext cx="6226205" cy="8543678"/>
          </a:xfrm>
          <a:prstGeom prst="rect">
            <a:avLst/>
          </a:prstGeom>
        </p:spPr>
      </p:pic>
      <p:sp>
        <p:nvSpPr>
          <p:cNvPr id="5" name="TextBox 5"/>
          <p:cNvSpPr txBox="1"/>
          <p:nvPr/>
        </p:nvSpPr>
        <p:spPr>
          <a:xfrm>
            <a:off x="7680741" y="1009650"/>
            <a:ext cx="9360460" cy="2945309"/>
          </a:xfrm>
          <a:prstGeom prst="rect">
            <a:avLst/>
          </a:prstGeom>
        </p:spPr>
        <p:txBody>
          <a:bodyPr lIns="0" tIns="0" rIns="0" bIns="0" rtlCol="0" anchor="t">
            <a:spAutoFit/>
          </a:bodyPr>
          <a:lstStyle/>
          <a:p>
            <a:pPr>
              <a:lnSpc>
                <a:spcPts val="3840"/>
              </a:lnSpc>
            </a:pPr>
            <a:r>
              <a:rPr lang="en-US" sz="3200" dirty="0">
                <a:solidFill>
                  <a:schemeClr val="tx2">
                    <a:lumMod val="50000"/>
                  </a:schemeClr>
                </a:solidFill>
                <a:latin typeface="Roboto"/>
              </a:rPr>
              <a:t>Son </a:t>
            </a:r>
            <a:r>
              <a:rPr lang="en-US" sz="3200" dirty="0" err="1">
                <a:solidFill>
                  <a:schemeClr val="tx2">
                    <a:lumMod val="50000"/>
                  </a:schemeClr>
                </a:solidFill>
                <a:latin typeface="Roboto"/>
              </a:rPr>
              <a:t>olarak</a:t>
            </a:r>
            <a:r>
              <a:rPr lang="en-US" sz="3200" dirty="0">
                <a:solidFill>
                  <a:schemeClr val="tx2">
                    <a:lumMod val="50000"/>
                  </a:schemeClr>
                </a:solidFill>
                <a:latin typeface="Roboto"/>
              </a:rPr>
              <a:t>, </a:t>
            </a:r>
            <a:r>
              <a:rPr lang="en-US" sz="3200" dirty="0" err="1">
                <a:solidFill>
                  <a:schemeClr val="tx2">
                    <a:lumMod val="50000"/>
                  </a:schemeClr>
                </a:solidFill>
                <a:latin typeface="Roboto"/>
              </a:rPr>
              <a:t>evrişim</a:t>
            </a:r>
            <a:r>
              <a:rPr lang="en-US" sz="3200" dirty="0">
                <a:solidFill>
                  <a:schemeClr val="tx2">
                    <a:lumMod val="50000"/>
                  </a:schemeClr>
                </a:solidFill>
                <a:latin typeface="Roboto"/>
              </a:rPr>
              <a:t> </a:t>
            </a:r>
            <a:r>
              <a:rPr lang="en-US" sz="3200" dirty="0" err="1">
                <a:solidFill>
                  <a:schemeClr val="tx2">
                    <a:lumMod val="50000"/>
                  </a:schemeClr>
                </a:solidFill>
                <a:latin typeface="Roboto"/>
              </a:rPr>
              <a:t>katmanlarının</a:t>
            </a:r>
            <a:r>
              <a:rPr lang="en-US" sz="3200" dirty="0">
                <a:solidFill>
                  <a:schemeClr val="tx2">
                    <a:lumMod val="50000"/>
                  </a:schemeClr>
                </a:solidFill>
                <a:latin typeface="Roboto"/>
              </a:rPr>
              <a:t> </a:t>
            </a:r>
            <a:r>
              <a:rPr lang="en-US" sz="3200" dirty="0" err="1">
                <a:solidFill>
                  <a:schemeClr val="tx2">
                    <a:lumMod val="50000"/>
                  </a:schemeClr>
                </a:solidFill>
                <a:latin typeface="Roboto"/>
              </a:rPr>
              <a:t>çıktısı</a:t>
            </a:r>
            <a:r>
              <a:rPr lang="en-US" sz="3200" dirty="0">
                <a:solidFill>
                  <a:schemeClr val="tx2">
                    <a:lumMod val="50000"/>
                  </a:schemeClr>
                </a:solidFill>
                <a:latin typeface="Roboto"/>
              </a:rPr>
              <a:t>, </a:t>
            </a:r>
            <a:r>
              <a:rPr lang="en-US" sz="3200" dirty="0" err="1">
                <a:solidFill>
                  <a:schemeClr val="tx2">
                    <a:lumMod val="50000"/>
                  </a:schemeClr>
                </a:solidFill>
                <a:latin typeface="Roboto"/>
              </a:rPr>
              <a:t>görüntüde</a:t>
            </a:r>
            <a:r>
              <a:rPr lang="en-US" sz="3200" dirty="0">
                <a:solidFill>
                  <a:schemeClr val="tx2">
                    <a:lumMod val="50000"/>
                  </a:schemeClr>
                </a:solidFill>
                <a:latin typeface="Roboto"/>
              </a:rPr>
              <a:t> </a:t>
            </a:r>
            <a:r>
              <a:rPr lang="en-US" sz="3200" dirty="0" err="1">
                <a:solidFill>
                  <a:schemeClr val="tx2">
                    <a:lumMod val="50000"/>
                  </a:schemeClr>
                </a:solidFill>
                <a:latin typeface="Roboto"/>
              </a:rPr>
              <a:t>yer</a:t>
            </a:r>
            <a:r>
              <a:rPr lang="en-US" sz="3200" dirty="0">
                <a:solidFill>
                  <a:schemeClr val="tx2">
                    <a:lumMod val="50000"/>
                  </a:schemeClr>
                </a:solidFill>
                <a:latin typeface="Roboto"/>
              </a:rPr>
              <a:t> </a:t>
            </a:r>
            <a:r>
              <a:rPr lang="en-US" sz="3200" dirty="0" err="1">
                <a:solidFill>
                  <a:schemeClr val="tx2">
                    <a:lumMod val="50000"/>
                  </a:schemeClr>
                </a:solidFill>
                <a:latin typeface="Roboto"/>
              </a:rPr>
              <a:t>alan</a:t>
            </a:r>
            <a:r>
              <a:rPr lang="en-US" sz="3200" dirty="0">
                <a:solidFill>
                  <a:schemeClr val="tx2">
                    <a:lumMod val="50000"/>
                  </a:schemeClr>
                </a:solidFill>
                <a:latin typeface="Roboto"/>
              </a:rPr>
              <a:t> </a:t>
            </a:r>
            <a:r>
              <a:rPr lang="en-US" sz="3200" dirty="0" err="1">
                <a:solidFill>
                  <a:schemeClr val="tx2">
                    <a:lumMod val="50000"/>
                  </a:schemeClr>
                </a:solidFill>
                <a:latin typeface="Roboto"/>
              </a:rPr>
              <a:t>özelliklerin</a:t>
            </a:r>
            <a:r>
              <a:rPr lang="en-US" sz="3200" dirty="0">
                <a:solidFill>
                  <a:schemeClr val="tx2">
                    <a:lumMod val="50000"/>
                  </a:schemeClr>
                </a:solidFill>
                <a:latin typeface="Roboto"/>
              </a:rPr>
              <a:t> </a:t>
            </a:r>
            <a:r>
              <a:rPr lang="en-US" sz="3200" dirty="0" err="1">
                <a:solidFill>
                  <a:schemeClr val="tx2">
                    <a:lumMod val="50000"/>
                  </a:schemeClr>
                </a:solidFill>
                <a:latin typeface="Roboto"/>
              </a:rPr>
              <a:t>sayısal</a:t>
            </a:r>
            <a:r>
              <a:rPr lang="en-US" sz="3200" dirty="0">
                <a:solidFill>
                  <a:schemeClr val="tx2">
                    <a:lumMod val="50000"/>
                  </a:schemeClr>
                </a:solidFill>
                <a:latin typeface="Roboto"/>
              </a:rPr>
              <a:t> </a:t>
            </a:r>
            <a:r>
              <a:rPr lang="en-US" sz="3200" dirty="0" err="1">
                <a:solidFill>
                  <a:schemeClr val="tx2">
                    <a:lumMod val="50000"/>
                  </a:schemeClr>
                </a:solidFill>
                <a:latin typeface="Roboto"/>
              </a:rPr>
              <a:t>temsili</a:t>
            </a:r>
            <a:r>
              <a:rPr lang="en-US" sz="3200" dirty="0">
                <a:solidFill>
                  <a:schemeClr val="tx2">
                    <a:lumMod val="50000"/>
                  </a:schemeClr>
                </a:solidFill>
                <a:latin typeface="Roboto"/>
              </a:rPr>
              <a:t> </a:t>
            </a:r>
            <a:r>
              <a:rPr lang="en-US" sz="3200" dirty="0" err="1">
                <a:solidFill>
                  <a:schemeClr val="tx2">
                    <a:lumMod val="50000"/>
                  </a:schemeClr>
                </a:solidFill>
                <a:latin typeface="Roboto"/>
              </a:rPr>
              <a:t>olan</a:t>
            </a:r>
            <a:r>
              <a:rPr lang="en-US" sz="3200" dirty="0">
                <a:solidFill>
                  <a:schemeClr val="tx2">
                    <a:lumMod val="50000"/>
                  </a:schemeClr>
                </a:solidFill>
                <a:latin typeface="Roboto"/>
              </a:rPr>
              <a:t> </a:t>
            </a:r>
            <a:r>
              <a:rPr lang="en-US" sz="3200" dirty="0" err="1">
                <a:solidFill>
                  <a:schemeClr val="tx2">
                    <a:lumMod val="50000"/>
                  </a:schemeClr>
                </a:solidFill>
                <a:latin typeface="Roboto"/>
              </a:rPr>
              <a:t>tek</a:t>
            </a:r>
            <a:r>
              <a:rPr lang="en-US" sz="3200" dirty="0">
                <a:solidFill>
                  <a:schemeClr val="tx2">
                    <a:lumMod val="50000"/>
                  </a:schemeClr>
                </a:solidFill>
                <a:latin typeface="Roboto"/>
              </a:rPr>
              <a:t> </a:t>
            </a:r>
            <a:r>
              <a:rPr lang="en-US" sz="3200" dirty="0" err="1">
                <a:solidFill>
                  <a:schemeClr val="tx2">
                    <a:lumMod val="50000"/>
                  </a:schemeClr>
                </a:solidFill>
                <a:latin typeface="Roboto"/>
              </a:rPr>
              <a:t>boyutlu</a:t>
            </a:r>
            <a:r>
              <a:rPr lang="en-US" sz="3200" dirty="0">
                <a:solidFill>
                  <a:schemeClr val="tx2">
                    <a:lumMod val="50000"/>
                  </a:schemeClr>
                </a:solidFill>
                <a:latin typeface="Roboto"/>
              </a:rPr>
              <a:t> </a:t>
            </a:r>
            <a:r>
              <a:rPr lang="en-US" sz="3200" dirty="0" err="1">
                <a:solidFill>
                  <a:schemeClr val="tx2">
                    <a:lumMod val="50000"/>
                  </a:schemeClr>
                </a:solidFill>
                <a:latin typeface="Roboto"/>
              </a:rPr>
              <a:t>bir</a:t>
            </a:r>
            <a:r>
              <a:rPr lang="en-US" sz="3200" dirty="0">
                <a:solidFill>
                  <a:schemeClr val="tx2">
                    <a:lumMod val="50000"/>
                  </a:schemeClr>
                </a:solidFill>
                <a:latin typeface="Roboto"/>
              </a:rPr>
              <a:t> </a:t>
            </a:r>
            <a:r>
              <a:rPr lang="en-US" sz="3200" dirty="0" err="1">
                <a:solidFill>
                  <a:schemeClr val="tx2">
                    <a:lumMod val="50000"/>
                  </a:schemeClr>
                </a:solidFill>
                <a:latin typeface="Roboto"/>
              </a:rPr>
              <a:t>matrise</a:t>
            </a:r>
            <a:r>
              <a:rPr lang="en-US" sz="3200" dirty="0">
                <a:solidFill>
                  <a:schemeClr val="tx2">
                    <a:lumMod val="50000"/>
                  </a:schemeClr>
                </a:solidFill>
                <a:latin typeface="Roboto"/>
              </a:rPr>
              <a:t> </a:t>
            </a:r>
            <a:r>
              <a:rPr lang="en-US" sz="3200" dirty="0" err="1">
                <a:solidFill>
                  <a:schemeClr val="tx2">
                    <a:lumMod val="50000"/>
                  </a:schemeClr>
                </a:solidFill>
                <a:latin typeface="Roboto"/>
              </a:rPr>
              <a:t>düzleştirilir</a:t>
            </a:r>
            <a:r>
              <a:rPr lang="en-US" sz="3200" dirty="0">
                <a:solidFill>
                  <a:schemeClr val="tx2">
                    <a:lumMod val="50000"/>
                  </a:schemeClr>
                </a:solidFill>
                <a:latin typeface="Roboto"/>
              </a:rPr>
              <a:t>. Bu </a:t>
            </a:r>
            <a:r>
              <a:rPr lang="en-US" sz="3200" dirty="0" err="1">
                <a:solidFill>
                  <a:schemeClr val="tx2">
                    <a:lumMod val="50000"/>
                  </a:schemeClr>
                </a:solidFill>
                <a:latin typeface="Roboto"/>
              </a:rPr>
              <a:t>matris</a:t>
            </a:r>
            <a:r>
              <a:rPr lang="en-US" sz="3200" dirty="0">
                <a:solidFill>
                  <a:schemeClr val="tx2">
                    <a:lumMod val="50000"/>
                  </a:schemeClr>
                </a:solidFill>
                <a:latin typeface="Roboto"/>
              </a:rPr>
              <a:t> </a:t>
            </a:r>
            <a:r>
              <a:rPr lang="en-US" sz="3200" dirty="0" err="1">
                <a:solidFill>
                  <a:schemeClr val="tx2">
                    <a:lumMod val="50000"/>
                  </a:schemeClr>
                </a:solidFill>
                <a:latin typeface="Roboto"/>
              </a:rPr>
              <a:t>daha</a:t>
            </a:r>
            <a:r>
              <a:rPr lang="en-US" sz="3200" dirty="0">
                <a:solidFill>
                  <a:schemeClr val="tx2">
                    <a:lumMod val="50000"/>
                  </a:schemeClr>
                </a:solidFill>
                <a:latin typeface="Roboto"/>
              </a:rPr>
              <a:t> </a:t>
            </a:r>
            <a:r>
              <a:rPr lang="en-US" sz="3200" dirty="0" err="1">
                <a:solidFill>
                  <a:schemeClr val="tx2">
                    <a:lumMod val="50000"/>
                  </a:schemeClr>
                </a:solidFill>
                <a:latin typeface="Roboto"/>
              </a:rPr>
              <a:t>sonra</a:t>
            </a:r>
            <a:r>
              <a:rPr lang="en-US" sz="3200" dirty="0">
                <a:solidFill>
                  <a:schemeClr val="tx2">
                    <a:lumMod val="50000"/>
                  </a:schemeClr>
                </a:solidFill>
                <a:latin typeface="Roboto"/>
              </a:rPr>
              <a:t> </a:t>
            </a:r>
            <a:r>
              <a:rPr lang="en-US" sz="3200" dirty="0" err="1">
                <a:solidFill>
                  <a:schemeClr val="tx2">
                    <a:lumMod val="50000"/>
                  </a:schemeClr>
                </a:solidFill>
                <a:latin typeface="Roboto"/>
              </a:rPr>
              <a:t>özellikleri</a:t>
            </a:r>
            <a:r>
              <a:rPr lang="en-US" sz="3200" dirty="0">
                <a:solidFill>
                  <a:schemeClr val="tx2">
                    <a:lumMod val="50000"/>
                  </a:schemeClr>
                </a:solidFill>
                <a:latin typeface="Roboto"/>
              </a:rPr>
              <a:t> </a:t>
            </a:r>
            <a:r>
              <a:rPr lang="en-US" sz="3200" dirty="0" err="1">
                <a:solidFill>
                  <a:schemeClr val="tx2">
                    <a:lumMod val="50000"/>
                  </a:schemeClr>
                </a:solidFill>
                <a:latin typeface="Roboto"/>
              </a:rPr>
              <a:t>ağdan</a:t>
            </a:r>
            <a:r>
              <a:rPr lang="en-US" sz="3200" dirty="0">
                <a:solidFill>
                  <a:schemeClr val="tx2">
                    <a:lumMod val="50000"/>
                  </a:schemeClr>
                </a:solidFill>
                <a:latin typeface="Roboto"/>
              </a:rPr>
              <a:t> </a:t>
            </a:r>
            <a:r>
              <a:rPr lang="en-US" sz="3200" dirty="0" err="1">
                <a:solidFill>
                  <a:schemeClr val="tx2">
                    <a:lumMod val="50000"/>
                  </a:schemeClr>
                </a:solidFill>
                <a:latin typeface="Roboto"/>
              </a:rPr>
              <a:t>beklenen</a:t>
            </a:r>
            <a:r>
              <a:rPr lang="en-US" sz="3200" dirty="0">
                <a:solidFill>
                  <a:schemeClr val="tx2">
                    <a:lumMod val="50000"/>
                  </a:schemeClr>
                </a:solidFill>
                <a:latin typeface="Roboto"/>
              </a:rPr>
              <a:t> </a:t>
            </a:r>
            <a:r>
              <a:rPr lang="en-US" sz="3200" dirty="0" err="1">
                <a:solidFill>
                  <a:schemeClr val="tx2">
                    <a:lumMod val="50000"/>
                  </a:schemeClr>
                </a:solidFill>
                <a:latin typeface="Roboto"/>
              </a:rPr>
              <a:t>çıktı</a:t>
            </a:r>
            <a:r>
              <a:rPr lang="en-US" sz="3200" dirty="0">
                <a:solidFill>
                  <a:schemeClr val="tx2">
                    <a:lumMod val="50000"/>
                  </a:schemeClr>
                </a:solidFill>
                <a:latin typeface="Roboto"/>
              </a:rPr>
              <a:t> </a:t>
            </a:r>
            <a:r>
              <a:rPr lang="en-US" sz="3200" dirty="0" err="1">
                <a:solidFill>
                  <a:schemeClr val="tx2">
                    <a:lumMod val="50000"/>
                  </a:schemeClr>
                </a:solidFill>
                <a:latin typeface="Roboto"/>
              </a:rPr>
              <a:t>türüyle</a:t>
            </a:r>
            <a:r>
              <a:rPr lang="en-US" sz="3200" dirty="0">
                <a:solidFill>
                  <a:schemeClr val="tx2">
                    <a:lumMod val="50000"/>
                  </a:schemeClr>
                </a:solidFill>
                <a:latin typeface="Roboto"/>
              </a:rPr>
              <a:t> </a:t>
            </a:r>
            <a:r>
              <a:rPr lang="en-US" sz="3200" dirty="0" err="1">
                <a:solidFill>
                  <a:schemeClr val="tx2">
                    <a:lumMod val="50000"/>
                  </a:schemeClr>
                </a:solidFill>
                <a:latin typeface="Roboto"/>
              </a:rPr>
              <a:t>eşleştiren</a:t>
            </a:r>
            <a:r>
              <a:rPr lang="en-US" sz="3200" dirty="0">
                <a:solidFill>
                  <a:schemeClr val="tx2">
                    <a:lumMod val="50000"/>
                  </a:schemeClr>
                </a:solidFill>
                <a:latin typeface="Roboto"/>
              </a:rPr>
              <a:t> </a:t>
            </a:r>
            <a:r>
              <a:rPr lang="en-US" sz="3200" dirty="0" err="1">
                <a:solidFill>
                  <a:schemeClr val="tx2">
                    <a:lumMod val="50000"/>
                  </a:schemeClr>
                </a:solidFill>
                <a:latin typeface="Roboto"/>
              </a:rPr>
              <a:t>bir</a:t>
            </a:r>
            <a:r>
              <a:rPr lang="en-US" sz="3200" dirty="0">
                <a:solidFill>
                  <a:schemeClr val="tx2">
                    <a:lumMod val="50000"/>
                  </a:schemeClr>
                </a:solidFill>
                <a:latin typeface="Roboto"/>
              </a:rPr>
              <a:t> </a:t>
            </a:r>
            <a:r>
              <a:rPr lang="en-US" sz="3200" dirty="0" err="1">
                <a:solidFill>
                  <a:schemeClr val="tx2">
                    <a:lumMod val="50000"/>
                  </a:schemeClr>
                </a:solidFill>
                <a:latin typeface="Roboto"/>
              </a:rPr>
              <a:t>dizi</a:t>
            </a:r>
            <a:r>
              <a:rPr lang="en-US" sz="3200" dirty="0">
                <a:solidFill>
                  <a:schemeClr val="tx2">
                    <a:lumMod val="50000"/>
                  </a:schemeClr>
                </a:solidFill>
                <a:latin typeface="Roboto"/>
              </a:rPr>
              <a:t> "</a:t>
            </a:r>
            <a:r>
              <a:rPr lang="en-US" sz="3200" dirty="0" err="1">
                <a:solidFill>
                  <a:schemeClr val="tx2">
                    <a:lumMod val="50000"/>
                  </a:schemeClr>
                </a:solidFill>
                <a:latin typeface="Roboto"/>
              </a:rPr>
              <a:t>tamamen</a:t>
            </a:r>
            <a:r>
              <a:rPr lang="en-US" sz="3200" dirty="0">
                <a:solidFill>
                  <a:schemeClr val="tx2">
                    <a:lumMod val="50000"/>
                  </a:schemeClr>
                </a:solidFill>
                <a:latin typeface="Roboto"/>
              </a:rPr>
              <a:t> </a:t>
            </a:r>
            <a:r>
              <a:rPr lang="en-US" sz="3200" dirty="0" err="1">
                <a:solidFill>
                  <a:schemeClr val="tx2">
                    <a:lumMod val="50000"/>
                  </a:schemeClr>
                </a:solidFill>
                <a:latin typeface="Roboto"/>
              </a:rPr>
              <a:t>bağlı</a:t>
            </a:r>
            <a:r>
              <a:rPr lang="en-US" sz="3200" dirty="0">
                <a:solidFill>
                  <a:schemeClr val="tx2">
                    <a:lumMod val="50000"/>
                  </a:schemeClr>
                </a:solidFill>
                <a:latin typeface="Roboto"/>
              </a:rPr>
              <a:t>" </a:t>
            </a:r>
            <a:r>
              <a:rPr lang="en-US" sz="3200" dirty="0" err="1">
                <a:solidFill>
                  <a:schemeClr val="tx2">
                    <a:lumMod val="50000"/>
                  </a:schemeClr>
                </a:solidFill>
                <a:latin typeface="Roboto"/>
              </a:rPr>
              <a:t>yapay</a:t>
            </a:r>
            <a:r>
              <a:rPr lang="en-US" sz="3200" dirty="0">
                <a:solidFill>
                  <a:schemeClr val="tx2">
                    <a:lumMod val="50000"/>
                  </a:schemeClr>
                </a:solidFill>
                <a:latin typeface="Roboto"/>
              </a:rPr>
              <a:t> </a:t>
            </a:r>
            <a:r>
              <a:rPr lang="en-US" sz="3200" dirty="0" err="1">
                <a:solidFill>
                  <a:schemeClr val="tx2">
                    <a:lumMod val="50000"/>
                  </a:schemeClr>
                </a:solidFill>
                <a:latin typeface="Roboto"/>
              </a:rPr>
              <a:t>nöron</a:t>
            </a:r>
            <a:r>
              <a:rPr lang="en-US" sz="3200" dirty="0">
                <a:solidFill>
                  <a:schemeClr val="tx2">
                    <a:lumMod val="50000"/>
                  </a:schemeClr>
                </a:solidFill>
                <a:latin typeface="Roboto"/>
              </a:rPr>
              <a:t> </a:t>
            </a:r>
            <a:r>
              <a:rPr lang="en-US" sz="3200" dirty="0" err="1">
                <a:solidFill>
                  <a:schemeClr val="tx2">
                    <a:lumMod val="50000"/>
                  </a:schemeClr>
                </a:solidFill>
                <a:latin typeface="Roboto"/>
              </a:rPr>
              <a:t>katmanına</a:t>
            </a:r>
            <a:r>
              <a:rPr lang="en-US" sz="3200" dirty="0">
                <a:solidFill>
                  <a:schemeClr val="tx2">
                    <a:lumMod val="50000"/>
                  </a:schemeClr>
                </a:solidFill>
                <a:latin typeface="Roboto"/>
              </a:rPr>
              <a:t> </a:t>
            </a:r>
            <a:r>
              <a:rPr lang="en-US" sz="3200" dirty="0" err="1">
                <a:solidFill>
                  <a:schemeClr val="tx2">
                    <a:lumMod val="50000"/>
                  </a:schemeClr>
                </a:solidFill>
                <a:latin typeface="Roboto"/>
              </a:rPr>
              <a:t>beslenir</a:t>
            </a:r>
            <a:r>
              <a:rPr lang="en-US" sz="3200" dirty="0">
                <a:solidFill>
                  <a:schemeClr val="tx2">
                    <a:lumMod val="50000"/>
                  </a:schemeClr>
                </a:solidFill>
                <a:latin typeface="Roboto"/>
              </a:rPr>
              <a: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a:stretch>
            <a:fillRect/>
          </a:stretch>
        </p:blipFill>
        <p:spPr>
          <a:xfrm>
            <a:off x="4270625" y="2400300"/>
            <a:ext cx="9746749" cy="5489548"/>
          </a:xfrm>
          <a:prstGeom prst="rect">
            <a:avLst/>
          </a:prstGeom>
        </p:spPr>
      </p:pic>
      <p:sp>
        <p:nvSpPr>
          <p:cNvPr id="5" name="TextBox 5"/>
          <p:cNvSpPr txBox="1"/>
          <p:nvPr/>
        </p:nvSpPr>
        <p:spPr>
          <a:xfrm>
            <a:off x="1028700" y="1009650"/>
            <a:ext cx="16230600" cy="487313"/>
          </a:xfrm>
          <a:prstGeom prst="rect">
            <a:avLst/>
          </a:prstGeom>
        </p:spPr>
        <p:txBody>
          <a:bodyPr lIns="0" tIns="0" rIns="0" bIns="0" rtlCol="0" anchor="t">
            <a:spAutoFit/>
          </a:bodyPr>
          <a:lstStyle/>
          <a:p>
            <a:pPr>
              <a:lnSpc>
                <a:spcPts val="3840"/>
              </a:lnSpc>
            </a:pPr>
            <a:r>
              <a:rPr lang="tr-TR" sz="3200" dirty="0" err="1" smtClean="0">
                <a:solidFill>
                  <a:schemeClr val="tx2">
                    <a:lumMod val="50000"/>
                  </a:schemeClr>
                </a:solidFill>
                <a:latin typeface="Roboto"/>
              </a:rPr>
              <a:t>Output</a:t>
            </a:r>
            <a:r>
              <a:rPr lang="tr-TR" sz="3200" dirty="0" smtClean="0">
                <a:solidFill>
                  <a:schemeClr val="tx2">
                    <a:lumMod val="50000"/>
                  </a:schemeClr>
                </a:solidFill>
                <a:latin typeface="Roboto"/>
              </a:rPr>
              <a:t> </a:t>
            </a:r>
            <a:r>
              <a:rPr lang="tr-TR" sz="3200" dirty="0" err="1" smtClean="0">
                <a:solidFill>
                  <a:schemeClr val="tx2">
                    <a:lumMod val="50000"/>
                  </a:schemeClr>
                </a:solidFill>
                <a:latin typeface="Roboto"/>
              </a:rPr>
              <a:t>layer</a:t>
            </a:r>
            <a:r>
              <a:rPr lang="tr-TR" sz="3200" dirty="0" smtClean="0">
                <a:solidFill>
                  <a:schemeClr val="tx2">
                    <a:lumMod val="50000"/>
                  </a:schemeClr>
                </a:solidFill>
                <a:latin typeface="Roboto"/>
              </a:rPr>
              <a:t>, çıktı olarak hedeflediğiniz sınıf sayısı kadar çıktıya eşittir</a:t>
            </a:r>
            <a:endParaRPr lang="en-US" sz="3200" dirty="0">
              <a:solidFill>
                <a:schemeClr val="tx2">
                  <a:lumMod val="50000"/>
                </a:schemeClr>
              </a:solidFill>
              <a:latin typeface="Roboto"/>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5"/>
          <p:cNvSpPr txBox="1"/>
          <p:nvPr/>
        </p:nvSpPr>
        <p:spPr>
          <a:xfrm>
            <a:off x="2057400" y="495300"/>
            <a:ext cx="14060823" cy="1821845"/>
          </a:xfrm>
          <a:prstGeom prst="rect">
            <a:avLst/>
          </a:prstGeom>
        </p:spPr>
        <p:txBody>
          <a:bodyPr lIns="0" tIns="0" rIns="0" bIns="0" rtlCol="0" anchor="t">
            <a:spAutoFit/>
          </a:bodyPr>
          <a:lstStyle/>
          <a:p>
            <a:pPr algn="ctr">
              <a:lnSpc>
                <a:spcPts val="7131"/>
              </a:lnSpc>
            </a:pPr>
            <a:r>
              <a:rPr lang="tr-TR" sz="5943" dirty="0" smtClean="0">
                <a:solidFill>
                  <a:srgbClr val="0070C0"/>
                </a:solidFill>
                <a:latin typeface="HK Grotesk Medium Bold"/>
              </a:rPr>
              <a:t>Yapay Zeka İle Görüntü İşlemede Kullanılabilecek </a:t>
            </a:r>
            <a:r>
              <a:rPr lang="tr-TR" sz="5943" dirty="0" err="1" smtClean="0">
                <a:solidFill>
                  <a:srgbClr val="0070C0"/>
                </a:solidFill>
                <a:latin typeface="HK Grotesk Medium Bold"/>
              </a:rPr>
              <a:t>Methodlar</a:t>
            </a:r>
            <a:endParaRPr lang="en-US" sz="5943" dirty="0">
              <a:solidFill>
                <a:srgbClr val="0070C0"/>
              </a:solidFill>
              <a:latin typeface="HK Grotesk Medium Bold"/>
            </a:endParaRPr>
          </a:p>
        </p:txBody>
      </p:sp>
      <p:sp>
        <p:nvSpPr>
          <p:cNvPr id="5" name="TextBox 4"/>
          <p:cNvSpPr txBox="1"/>
          <p:nvPr/>
        </p:nvSpPr>
        <p:spPr>
          <a:xfrm>
            <a:off x="972511" y="2933700"/>
            <a:ext cx="16230600" cy="3898503"/>
          </a:xfrm>
          <a:prstGeom prst="rect">
            <a:avLst/>
          </a:prstGeom>
        </p:spPr>
        <p:txBody>
          <a:bodyPr lIns="0" tIns="0" rIns="0" bIns="0" rtlCol="0" anchor="t">
            <a:spAutoFit/>
          </a:bodyPr>
          <a:lstStyle/>
          <a:p>
            <a:pPr>
              <a:lnSpc>
                <a:spcPts val="3840"/>
              </a:lnSpc>
            </a:pPr>
            <a:r>
              <a:rPr lang="tr-TR" sz="3200" dirty="0" smtClean="0">
                <a:solidFill>
                  <a:schemeClr val="tx2">
                    <a:lumMod val="50000"/>
                  </a:schemeClr>
                </a:solidFill>
                <a:latin typeface="Roboto" panose="020B0604020202020204" charset="0"/>
                <a:ea typeface="Roboto" panose="020B0604020202020204" charset="0"/>
              </a:rPr>
              <a:t>  2 farklı </a:t>
            </a:r>
            <a:r>
              <a:rPr lang="tr-TR" sz="3200" dirty="0" err="1" smtClean="0">
                <a:solidFill>
                  <a:schemeClr val="tx2">
                    <a:lumMod val="50000"/>
                  </a:schemeClr>
                </a:solidFill>
                <a:latin typeface="Roboto" panose="020B0604020202020204" charset="0"/>
                <a:ea typeface="Roboto" panose="020B0604020202020204" charset="0"/>
              </a:rPr>
              <a:t>detector</a:t>
            </a:r>
            <a:r>
              <a:rPr lang="tr-TR" sz="3200" dirty="0" smtClean="0">
                <a:solidFill>
                  <a:schemeClr val="tx2">
                    <a:lumMod val="50000"/>
                  </a:schemeClr>
                </a:solidFill>
                <a:latin typeface="Roboto" panose="020B0604020202020204" charset="0"/>
                <a:ea typeface="Roboto" panose="020B0604020202020204" charset="0"/>
              </a:rPr>
              <a:t> sistemi var; </a:t>
            </a:r>
            <a:r>
              <a:rPr lang="tr-TR" sz="3200" dirty="0" err="1" smtClean="0">
                <a:solidFill>
                  <a:schemeClr val="tx2">
                    <a:lumMod val="50000"/>
                  </a:schemeClr>
                </a:solidFill>
                <a:latin typeface="Roboto" panose="020B0604020202020204" charset="0"/>
                <a:ea typeface="Roboto" panose="020B0604020202020204" charset="0"/>
              </a:rPr>
              <a:t>two-stage</a:t>
            </a:r>
            <a:r>
              <a:rPr lang="tr-TR" sz="3200" dirty="0" smtClean="0">
                <a:solidFill>
                  <a:schemeClr val="tx2">
                    <a:lumMod val="50000"/>
                  </a:schemeClr>
                </a:solidFill>
                <a:latin typeface="Roboto" panose="020B0604020202020204" charset="0"/>
                <a:ea typeface="Roboto" panose="020B0604020202020204" charset="0"/>
              </a:rPr>
              <a:t> </a:t>
            </a:r>
            <a:r>
              <a:rPr lang="tr-TR" sz="3200" dirty="0" err="1" smtClean="0">
                <a:solidFill>
                  <a:schemeClr val="tx2">
                    <a:lumMod val="50000"/>
                  </a:schemeClr>
                </a:solidFill>
                <a:latin typeface="Roboto" panose="020B0604020202020204" charset="0"/>
                <a:ea typeface="Roboto" panose="020B0604020202020204" charset="0"/>
              </a:rPr>
              <a:t>detector</a:t>
            </a:r>
            <a:r>
              <a:rPr lang="tr-TR" sz="3200" dirty="0" smtClean="0">
                <a:solidFill>
                  <a:schemeClr val="tx2">
                    <a:lumMod val="50000"/>
                  </a:schemeClr>
                </a:solidFill>
                <a:latin typeface="Roboto" panose="020B0604020202020204" charset="0"/>
                <a:ea typeface="Roboto" panose="020B0604020202020204" charset="0"/>
              </a:rPr>
              <a:t>, </a:t>
            </a:r>
            <a:r>
              <a:rPr lang="tr-TR" sz="3200" dirty="0" err="1" smtClean="0">
                <a:solidFill>
                  <a:schemeClr val="tx2">
                    <a:lumMod val="50000"/>
                  </a:schemeClr>
                </a:solidFill>
                <a:latin typeface="Roboto" panose="020B0604020202020204" charset="0"/>
                <a:ea typeface="Roboto" panose="020B0604020202020204" charset="0"/>
              </a:rPr>
              <a:t>one-stage</a:t>
            </a:r>
            <a:r>
              <a:rPr lang="tr-TR" sz="3200" dirty="0" smtClean="0">
                <a:solidFill>
                  <a:schemeClr val="tx2">
                    <a:lumMod val="50000"/>
                  </a:schemeClr>
                </a:solidFill>
                <a:latin typeface="Roboto" panose="020B0604020202020204" charset="0"/>
                <a:ea typeface="Roboto" panose="020B0604020202020204" charset="0"/>
              </a:rPr>
              <a:t> </a:t>
            </a:r>
            <a:r>
              <a:rPr lang="tr-TR" sz="3200" dirty="0" err="1" smtClean="0">
                <a:solidFill>
                  <a:schemeClr val="tx2">
                    <a:lumMod val="50000"/>
                  </a:schemeClr>
                </a:solidFill>
                <a:latin typeface="Roboto" panose="020B0604020202020204" charset="0"/>
                <a:ea typeface="Roboto" panose="020B0604020202020204" charset="0"/>
              </a:rPr>
              <a:t>detector</a:t>
            </a:r>
            <a:r>
              <a:rPr lang="tr-TR" sz="3200" dirty="0" smtClean="0">
                <a:solidFill>
                  <a:schemeClr val="tx2">
                    <a:lumMod val="50000"/>
                  </a:schemeClr>
                </a:solidFill>
                <a:latin typeface="Roboto" panose="020B0604020202020204" charset="0"/>
                <a:ea typeface="Roboto" panose="020B0604020202020204" charset="0"/>
              </a:rPr>
              <a:t>.</a:t>
            </a:r>
          </a:p>
          <a:p>
            <a:pPr>
              <a:lnSpc>
                <a:spcPts val="3840"/>
              </a:lnSpc>
            </a:pPr>
            <a:endParaRPr lang="tr-TR" sz="3200" dirty="0">
              <a:solidFill>
                <a:schemeClr val="tx2">
                  <a:lumMod val="50000"/>
                </a:schemeClr>
              </a:solidFill>
              <a:latin typeface="Roboto" panose="020B0604020202020204" charset="0"/>
              <a:ea typeface="Roboto" panose="020B0604020202020204" charset="0"/>
            </a:endParaRPr>
          </a:p>
          <a:p>
            <a:pPr>
              <a:lnSpc>
                <a:spcPts val="3840"/>
              </a:lnSpc>
            </a:pPr>
            <a:r>
              <a:rPr lang="tr-TR" sz="3200" b="1" dirty="0" err="1" smtClean="0">
                <a:solidFill>
                  <a:schemeClr val="tx2">
                    <a:lumMod val="50000"/>
                  </a:schemeClr>
                </a:solidFill>
                <a:latin typeface="Roboto" panose="020B0604020202020204" charset="0"/>
                <a:ea typeface="Roboto" panose="020B0604020202020204" charset="0"/>
              </a:rPr>
              <a:t>Two-stage</a:t>
            </a:r>
            <a:r>
              <a:rPr lang="tr-TR" sz="3200" b="1" dirty="0" smtClean="0">
                <a:solidFill>
                  <a:schemeClr val="tx2">
                    <a:lumMod val="50000"/>
                  </a:schemeClr>
                </a:solidFill>
                <a:latin typeface="Roboto" panose="020B0604020202020204" charset="0"/>
                <a:ea typeface="Roboto" panose="020B0604020202020204" charset="0"/>
              </a:rPr>
              <a:t> </a:t>
            </a:r>
            <a:r>
              <a:rPr lang="tr-TR" sz="3200" b="1" dirty="0" err="1" smtClean="0">
                <a:solidFill>
                  <a:schemeClr val="tx2">
                    <a:lumMod val="50000"/>
                  </a:schemeClr>
                </a:solidFill>
                <a:latin typeface="Roboto" panose="020B0604020202020204" charset="0"/>
                <a:ea typeface="Roboto" panose="020B0604020202020204" charset="0"/>
              </a:rPr>
              <a:t>detector</a:t>
            </a:r>
            <a:r>
              <a:rPr lang="tr-TR" sz="3200" dirty="0" smtClean="0">
                <a:solidFill>
                  <a:schemeClr val="tx2">
                    <a:lumMod val="50000"/>
                  </a:schemeClr>
                </a:solidFill>
                <a:latin typeface="Roboto" panose="020B0604020202020204" charset="0"/>
                <a:ea typeface="Roboto" panose="020B0604020202020204" charset="0"/>
              </a:rPr>
              <a:t>: Yerelleştirme ve sınıflandırma işlemini ayrı iki operasyon olarak ele alır.(R-CNN, </a:t>
            </a:r>
            <a:r>
              <a:rPr lang="tr-TR" sz="3200" dirty="0" err="1" smtClean="0">
                <a:solidFill>
                  <a:schemeClr val="tx2">
                    <a:lumMod val="50000"/>
                  </a:schemeClr>
                </a:solidFill>
                <a:latin typeface="Roboto" panose="020B0604020202020204" charset="0"/>
                <a:ea typeface="Roboto" panose="020B0604020202020204" charset="0"/>
              </a:rPr>
              <a:t>Fast</a:t>
            </a:r>
            <a:r>
              <a:rPr lang="tr-TR" sz="3200" dirty="0" smtClean="0">
                <a:solidFill>
                  <a:schemeClr val="tx2">
                    <a:lumMod val="50000"/>
                  </a:schemeClr>
                </a:solidFill>
                <a:latin typeface="Roboto" panose="020B0604020202020204" charset="0"/>
                <a:ea typeface="Roboto" panose="020B0604020202020204" charset="0"/>
              </a:rPr>
              <a:t>-RCNN, </a:t>
            </a:r>
            <a:r>
              <a:rPr lang="tr-TR" sz="3200" dirty="0" err="1" smtClean="0">
                <a:solidFill>
                  <a:schemeClr val="tx2">
                    <a:lumMod val="50000"/>
                  </a:schemeClr>
                </a:solidFill>
                <a:latin typeface="Roboto" panose="020B0604020202020204" charset="0"/>
                <a:ea typeface="Roboto" panose="020B0604020202020204" charset="0"/>
              </a:rPr>
              <a:t>Faster</a:t>
            </a:r>
            <a:r>
              <a:rPr lang="tr-TR" sz="3200" dirty="0" smtClean="0">
                <a:solidFill>
                  <a:schemeClr val="tx2">
                    <a:lumMod val="50000"/>
                  </a:schemeClr>
                </a:solidFill>
                <a:latin typeface="Roboto" panose="020B0604020202020204" charset="0"/>
                <a:ea typeface="Roboto" panose="020B0604020202020204" charset="0"/>
              </a:rPr>
              <a:t>-RCNN, FPN(</a:t>
            </a:r>
            <a:r>
              <a:rPr lang="tr-TR" sz="3200" dirty="0" err="1" smtClean="0">
                <a:solidFill>
                  <a:schemeClr val="tx2">
                    <a:lumMod val="50000"/>
                  </a:schemeClr>
                </a:solidFill>
                <a:latin typeface="Roboto" panose="020B0604020202020204" charset="0"/>
                <a:ea typeface="Roboto" panose="020B0604020202020204" charset="0"/>
              </a:rPr>
              <a:t>Feature</a:t>
            </a:r>
            <a:r>
              <a:rPr lang="tr-TR" sz="3200" dirty="0" smtClean="0">
                <a:solidFill>
                  <a:schemeClr val="tx2">
                    <a:lumMod val="50000"/>
                  </a:schemeClr>
                </a:solidFill>
                <a:latin typeface="Roboto" panose="020B0604020202020204" charset="0"/>
                <a:ea typeface="Roboto" panose="020B0604020202020204" charset="0"/>
              </a:rPr>
              <a:t> </a:t>
            </a:r>
            <a:r>
              <a:rPr lang="tr-TR" sz="3200" dirty="0" err="1" smtClean="0">
                <a:solidFill>
                  <a:schemeClr val="tx2">
                    <a:lumMod val="50000"/>
                  </a:schemeClr>
                </a:solidFill>
                <a:latin typeface="Roboto" panose="020B0604020202020204" charset="0"/>
                <a:ea typeface="Roboto" panose="020B0604020202020204" charset="0"/>
              </a:rPr>
              <a:t>Pyramid</a:t>
            </a:r>
            <a:r>
              <a:rPr lang="tr-TR" sz="3200" dirty="0" smtClean="0">
                <a:solidFill>
                  <a:schemeClr val="tx2">
                    <a:lumMod val="50000"/>
                  </a:schemeClr>
                </a:solidFill>
                <a:latin typeface="Roboto" panose="020B0604020202020204" charset="0"/>
                <a:ea typeface="Roboto" panose="020B0604020202020204" charset="0"/>
              </a:rPr>
              <a:t> Network))</a:t>
            </a:r>
          </a:p>
          <a:p>
            <a:pPr>
              <a:lnSpc>
                <a:spcPts val="3840"/>
              </a:lnSpc>
            </a:pPr>
            <a:endParaRPr lang="tr-TR" sz="3200" dirty="0" smtClean="0">
              <a:solidFill>
                <a:schemeClr val="tx2">
                  <a:lumMod val="50000"/>
                </a:schemeClr>
              </a:solidFill>
              <a:latin typeface="Roboto" panose="020B0604020202020204" charset="0"/>
              <a:ea typeface="Roboto" panose="020B0604020202020204" charset="0"/>
            </a:endParaRPr>
          </a:p>
          <a:p>
            <a:pPr>
              <a:lnSpc>
                <a:spcPts val="3840"/>
              </a:lnSpc>
            </a:pPr>
            <a:r>
              <a:rPr lang="tr-TR" sz="3200" b="1" dirty="0" err="1" smtClean="0">
                <a:solidFill>
                  <a:schemeClr val="tx2">
                    <a:lumMod val="50000"/>
                  </a:schemeClr>
                </a:solidFill>
                <a:latin typeface="Roboto" panose="020B0604020202020204" charset="0"/>
                <a:ea typeface="Roboto" panose="020B0604020202020204" charset="0"/>
              </a:rPr>
              <a:t>One-stage</a:t>
            </a:r>
            <a:r>
              <a:rPr lang="tr-TR" sz="3200" b="1" dirty="0" smtClean="0">
                <a:solidFill>
                  <a:schemeClr val="tx2">
                    <a:lumMod val="50000"/>
                  </a:schemeClr>
                </a:solidFill>
                <a:latin typeface="Roboto" panose="020B0604020202020204" charset="0"/>
                <a:ea typeface="Roboto" panose="020B0604020202020204" charset="0"/>
              </a:rPr>
              <a:t> </a:t>
            </a:r>
            <a:r>
              <a:rPr lang="tr-TR" sz="3200" b="1" dirty="0" err="1" smtClean="0">
                <a:solidFill>
                  <a:schemeClr val="tx2">
                    <a:lumMod val="50000"/>
                  </a:schemeClr>
                </a:solidFill>
                <a:latin typeface="Roboto" panose="020B0604020202020204" charset="0"/>
                <a:ea typeface="Roboto" panose="020B0604020202020204" charset="0"/>
              </a:rPr>
              <a:t>detector</a:t>
            </a:r>
            <a:r>
              <a:rPr lang="tr-TR" sz="3200" dirty="0" smtClean="0">
                <a:solidFill>
                  <a:schemeClr val="tx2">
                    <a:lumMod val="50000"/>
                  </a:schemeClr>
                </a:solidFill>
                <a:latin typeface="Roboto" panose="020B0604020202020204" charset="0"/>
                <a:ea typeface="Roboto" panose="020B0604020202020204" charset="0"/>
              </a:rPr>
              <a:t>: Tek bir geçiş ile tüm </a:t>
            </a:r>
            <a:r>
              <a:rPr lang="tr-TR" sz="3200" dirty="0" err="1" smtClean="0">
                <a:solidFill>
                  <a:schemeClr val="tx2">
                    <a:lumMod val="50000"/>
                  </a:schemeClr>
                </a:solidFill>
                <a:latin typeface="Roboto" panose="020B0604020202020204" charset="0"/>
                <a:ea typeface="Roboto" panose="020B0604020202020204" charset="0"/>
              </a:rPr>
              <a:t>operasonları</a:t>
            </a:r>
            <a:r>
              <a:rPr lang="tr-TR" sz="3200" dirty="0" smtClean="0">
                <a:solidFill>
                  <a:schemeClr val="tx2">
                    <a:lumMod val="50000"/>
                  </a:schemeClr>
                </a:solidFill>
                <a:latin typeface="Roboto" panose="020B0604020202020204" charset="0"/>
                <a:ea typeface="Roboto" panose="020B0604020202020204" charset="0"/>
              </a:rPr>
              <a:t> gerçekleştirir.(YOLO, SSD, </a:t>
            </a:r>
            <a:r>
              <a:rPr lang="tr-TR" sz="3200" dirty="0" err="1" smtClean="0">
                <a:solidFill>
                  <a:schemeClr val="tx2">
                    <a:lumMod val="50000"/>
                  </a:schemeClr>
                </a:solidFill>
                <a:latin typeface="Roboto" panose="020B0604020202020204" charset="0"/>
                <a:ea typeface="Roboto" panose="020B0604020202020204" charset="0"/>
              </a:rPr>
              <a:t>DetectNet</a:t>
            </a:r>
            <a:r>
              <a:rPr lang="tr-TR" sz="3200" dirty="0" smtClean="0">
                <a:solidFill>
                  <a:schemeClr val="tx2">
                    <a:lumMod val="50000"/>
                  </a:schemeClr>
                </a:solidFill>
                <a:latin typeface="Roboto" panose="020B0604020202020204" charset="0"/>
                <a:ea typeface="Roboto" panose="020B0604020202020204" charset="0"/>
              </a:rPr>
              <a:t>)</a:t>
            </a:r>
          </a:p>
          <a:p>
            <a:pPr>
              <a:lnSpc>
                <a:spcPts val="3840"/>
              </a:lnSpc>
            </a:pPr>
            <a:endParaRPr lang="en-US" sz="3200" dirty="0">
              <a:solidFill>
                <a:schemeClr val="tx2">
                  <a:lumMod val="50000"/>
                </a:schemeClr>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2082673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 y="0"/>
            <a:ext cx="18289434" cy="10287000"/>
          </a:xfrm>
          <a:prstGeom prst="rect">
            <a:avLst/>
          </a:prstGeom>
        </p:spPr>
      </p:pic>
      <p:sp>
        <p:nvSpPr>
          <p:cNvPr id="3" name="Metin Yer Tutucusu 4"/>
          <p:cNvSpPr txBox="1">
            <a:spLocks/>
          </p:cNvSpPr>
          <p:nvPr/>
        </p:nvSpPr>
        <p:spPr>
          <a:xfrm>
            <a:off x="1905000" y="1485900"/>
            <a:ext cx="7772400" cy="69559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tr-TR" sz="4000" b="1" dirty="0" smtClean="0">
                <a:solidFill>
                  <a:srgbClr val="0070C0"/>
                </a:solidFill>
                <a:latin typeface="+mj-lt"/>
              </a:rPr>
              <a:t>SUNUM İÇERİĞİ</a:t>
            </a:r>
            <a:endParaRPr lang="tr-TR" sz="4000" b="1" dirty="0">
              <a:solidFill>
                <a:srgbClr val="0070C0"/>
              </a:solidFill>
              <a:latin typeface="+mj-lt"/>
            </a:endParaRPr>
          </a:p>
        </p:txBody>
      </p:sp>
      <p:sp>
        <p:nvSpPr>
          <p:cNvPr id="4" name="Metin Yer Tutucusu 4"/>
          <p:cNvSpPr txBox="1">
            <a:spLocks/>
          </p:cNvSpPr>
          <p:nvPr/>
        </p:nvSpPr>
        <p:spPr>
          <a:xfrm>
            <a:off x="1905000" y="2379617"/>
            <a:ext cx="7772400" cy="69559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tr-TR" sz="4000" b="1" dirty="0" smtClean="0">
                <a:solidFill>
                  <a:srgbClr val="00B0F0"/>
                </a:solidFill>
                <a:latin typeface="+mj-lt"/>
              </a:rPr>
              <a:t>1- Proje Konusu Ve İçeriği</a:t>
            </a:r>
            <a:endParaRPr lang="tr-TR" sz="4000" b="1" dirty="0">
              <a:solidFill>
                <a:srgbClr val="00B0F0"/>
              </a:solidFill>
              <a:latin typeface="+mj-lt"/>
            </a:endParaRPr>
          </a:p>
        </p:txBody>
      </p:sp>
      <p:sp>
        <p:nvSpPr>
          <p:cNvPr id="7" name="Metin Yer Tutucusu 4"/>
          <p:cNvSpPr txBox="1">
            <a:spLocks/>
          </p:cNvSpPr>
          <p:nvPr/>
        </p:nvSpPr>
        <p:spPr>
          <a:xfrm>
            <a:off x="1905000" y="3273334"/>
            <a:ext cx="7772400" cy="69559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tr-TR" sz="4000" b="1" dirty="0" smtClean="0">
                <a:solidFill>
                  <a:srgbClr val="00B0F0"/>
                </a:solidFill>
                <a:latin typeface="+mj-lt"/>
              </a:rPr>
              <a:t>2- Projeyi Belirleyen İhtiyaçlar</a:t>
            </a:r>
            <a:endParaRPr lang="tr-TR" sz="4000" b="1" dirty="0">
              <a:solidFill>
                <a:srgbClr val="00B0F0"/>
              </a:solidFill>
              <a:latin typeface="+mj-lt"/>
            </a:endParaRPr>
          </a:p>
        </p:txBody>
      </p:sp>
      <p:sp>
        <p:nvSpPr>
          <p:cNvPr id="8" name="Metin Yer Tutucusu 4"/>
          <p:cNvSpPr txBox="1">
            <a:spLocks/>
          </p:cNvSpPr>
          <p:nvPr/>
        </p:nvSpPr>
        <p:spPr>
          <a:xfrm>
            <a:off x="1905000" y="4167051"/>
            <a:ext cx="9296400" cy="69559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tr-TR" sz="4000" b="1" dirty="0" smtClean="0">
                <a:solidFill>
                  <a:srgbClr val="00B0F0"/>
                </a:solidFill>
                <a:latin typeface="+mj-lt"/>
              </a:rPr>
              <a:t>3- Proje Kapsamında Yapılacak Faaliyetler</a:t>
            </a:r>
            <a:endParaRPr lang="tr-TR" sz="4000" b="1" dirty="0">
              <a:solidFill>
                <a:srgbClr val="00B0F0"/>
              </a:solidFill>
              <a:latin typeface="+mj-lt"/>
            </a:endParaRPr>
          </a:p>
        </p:txBody>
      </p:sp>
      <p:sp>
        <p:nvSpPr>
          <p:cNvPr id="10" name="Metin Yer Tutucusu 4"/>
          <p:cNvSpPr txBox="1">
            <a:spLocks/>
          </p:cNvSpPr>
          <p:nvPr/>
        </p:nvSpPr>
        <p:spPr>
          <a:xfrm>
            <a:off x="1905000" y="5060768"/>
            <a:ext cx="9601200" cy="69559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tr-TR" sz="4000" b="1" dirty="0">
                <a:solidFill>
                  <a:srgbClr val="00B0F0"/>
                </a:solidFill>
                <a:latin typeface="+mj-lt"/>
              </a:rPr>
              <a:t>4</a:t>
            </a:r>
            <a:r>
              <a:rPr lang="tr-TR" sz="4000" b="1" dirty="0" smtClean="0">
                <a:solidFill>
                  <a:srgbClr val="00B0F0"/>
                </a:solidFill>
                <a:latin typeface="+mj-lt"/>
              </a:rPr>
              <a:t>- Projenin Yenilikçi Yönü ve Ar-Ge Niteliği</a:t>
            </a:r>
            <a:endParaRPr lang="tr-TR" sz="4000" b="1" dirty="0">
              <a:solidFill>
                <a:srgbClr val="00B0F0"/>
              </a:solidFill>
              <a:latin typeface="+mj-lt"/>
            </a:endParaRPr>
          </a:p>
        </p:txBody>
      </p:sp>
      <p:sp>
        <p:nvSpPr>
          <p:cNvPr id="11" name="Metin Yer Tutucusu 4"/>
          <p:cNvSpPr txBox="1">
            <a:spLocks/>
          </p:cNvSpPr>
          <p:nvPr/>
        </p:nvSpPr>
        <p:spPr>
          <a:xfrm>
            <a:off x="1905000" y="5954485"/>
            <a:ext cx="9067800" cy="69559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tr-TR" sz="4000" b="1" dirty="0" smtClean="0">
                <a:solidFill>
                  <a:srgbClr val="00B0F0"/>
                </a:solidFill>
                <a:latin typeface="+mj-lt"/>
              </a:rPr>
              <a:t>5- Projenin Beklenen Çıktı Ve Faydaları</a:t>
            </a:r>
            <a:endParaRPr lang="tr-TR" sz="4000" b="1" dirty="0">
              <a:solidFill>
                <a:srgbClr val="00B0F0"/>
              </a:solidFill>
              <a:latin typeface="+mj-lt"/>
            </a:endParaRPr>
          </a:p>
        </p:txBody>
      </p:sp>
    </p:spTree>
    <p:extLst>
      <p:ext uri="{BB962C8B-B14F-4D97-AF65-F5344CB8AC3E}">
        <p14:creationId xmlns:p14="http://schemas.microsoft.com/office/powerpoint/2010/main" val="3906555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a:stretch>
            <a:fillRect/>
          </a:stretch>
        </p:blipFill>
        <p:spPr>
          <a:xfrm>
            <a:off x="3664470" y="2270626"/>
            <a:ext cx="10959060" cy="3164901"/>
          </a:xfrm>
          <a:prstGeom prst="rect">
            <a:avLst/>
          </a:prstGeom>
        </p:spPr>
      </p:pic>
      <p:sp>
        <p:nvSpPr>
          <p:cNvPr id="5" name="TextBox 5"/>
          <p:cNvSpPr txBox="1"/>
          <p:nvPr/>
        </p:nvSpPr>
        <p:spPr>
          <a:xfrm>
            <a:off x="2113589" y="1019175"/>
            <a:ext cx="14060823" cy="915178"/>
          </a:xfrm>
          <a:prstGeom prst="rect">
            <a:avLst/>
          </a:prstGeom>
        </p:spPr>
        <p:txBody>
          <a:bodyPr lIns="0" tIns="0" rIns="0" bIns="0" rtlCol="0" anchor="t">
            <a:spAutoFit/>
          </a:bodyPr>
          <a:lstStyle/>
          <a:p>
            <a:pPr algn="ctr">
              <a:lnSpc>
                <a:spcPts val="7131"/>
              </a:lnSpc>
            </a:pPr>
            <a:r>
              <a:rPr lang="en-US" sz="5943" dirty="0">
                <a:solidFill>
                  <a:srgbClr val="0070C0"/>
                </a:solidFill>
                <a:latin typeface="HK Grotesk Medium Bold"/>
              </a:rPr>
              <a:t>R-CNN </a:t>
            </a:r>
            <a:r>
              <a:rPr lang="en-US" sz="5943" dirty="0" err="1">
                <a:solidFill>
                  <a:srgbClr val="0070C0"/>
                </a:solidFill>
                <a:latin typeface="HK Grotesk Medium Bold"/>
              </a:rPr>
              <a:t>Derin</a:t>
            </a:r>
            <a:r>
              <a:rPr lang="en-US" sz="5943" dirty="0">
                <a:solidFill>
                  <a:srgbClr val="0070C0"/>
                </a:solidFill>
                <a:latin typeface="HK Grotesk Medium Bold"/>
              </a:rPr>
              <a:t> </a:t>
            </a:r>
            <a:r>
              <a:rPr lang="en-US" sz="5943" dirty="0" err="1">
                <a:solidFill>
                  <a:srgbClr val="0070C0"/>
                </a:solidFill>
                <a:latin typeface="HK Grotesk Medium Bold"/>
              </a:rPr>
              <a:t>Öğrenme</a:t>
            </a:r>
            <a:r>
              <a:rPr lang="en-US" sz="5943" dirty="0">
                <a:solidFill>
                  <a:srgbClr val="0070C0"/>
                </a:solidFill>
                <a:latin typeface="HK Grotesk Medium Bold"/>
              </a:rPr>
              <a:t> </a:t>
            </a:r>
            <a:r>
              <a:rPr lang="en-US" sz="5943" dirty="0" err="1">
                <a:solidFill>
                  <a:srgbClr val="0070C0"/>
                </a:solidFill>
                <a:latin typeface="HK Grotesk Medium Bold"/>
              </a:rPr>
              <a:t>Modeli</a:t>
            </a:r>
            <a:endParaRPr lang="en-US" sz="5943" dirty="0">
              <a:solidFill>
                <a:srgbClr val="0070C0"/>
              </a:solidFill>
              <a:latin typeface="HK Grotesk Medium Bold"/>
            </a:endParaRPr>
          </a:p>
        </p:txBody>
      </p:sp>
      <p:sp>
        <p:nvSpPr>
          <p:cNvPr id="6" name="TextBox 6"/>
          <p:cNvSpPr txBox="1"/>
          <p:nvPr/>
        </p:nvSpPr>
        <p:spPr>
          <a:xfrm>
            <a:off x="1028700" y="5876792"/>
            <a:ext cx="16230600" cy="2436564"/>
          </a:xfrm>
          <a:prstGeom prst="rect">
            <a:avLst/>
          </a:prstGeom>
        </p:spPr>
        <p:txBody>
          <a:bodyPr lIns="0" tIns="0" rIns="0" bIns="0" rtlCol="0" anchor="t">
            <a:spAutoFit/>
          </a:bodyPr>
          <a:lstStyle/>
          <a:p>
            <a:pPr>
              <a:lnSpc>
                <a:spcPts val="3840"/>
              </a:lnSpc>
            </a:pPr>
            <a:r>
              <a:rPr lang="tr-TR" sz="3200" dirty="0" smtClean="0">
                <a:solidFill>
                  <a:schemeClr val="tx2">
                    <a:lumMod val="50000"/>
                  </a:schemeClr>
                </a:solidFill>
                <a:latin typeface="Roboto"/>
              </a:rPr>
              <a:t>   </a:t>
            </a:r>
            <a:r>
              <a:rPr lang="en-US" sz="3200" dirty="0" err="1" smtClean="0">
                <a:solidFill>
                  <a:schemeClr val="tx2">
                    <a:lumMod val="50000"/>
                  </a:schemeClr>
                </a:solidFill>
                <a:latin typeface="Roboto"/>
              </a:rPr>
              <a:t>Bölge</a:t>
            </a:r>
            <a:r>
              <a:rPr lang="en-US" sz="3200" dirty="0" smtClean="0">
                <a:solidFill>
                  <a:schemeClr val="tx2">
                    <a:lumMod val="50000"/>
                  </a:schemeClr>
                </a:solidFill>
                <a:latin typeface="Roboto"/>
              </a:rPr>
              <a:t> </a:t>
            </a:r>
            <a:r>
              <a:rPr lang="en-US" sz="3200" dirty="0" err="1">
                <a:solidFill>
                  <a:schemeClr val="tx2">
                    <a:lumMod val="50000"/>
                  </a:schemeClr>
                </a:solidFill>
                <a:latin typeface="Roboto"/>
              </a:rPr>
              <a:t>tabanlı</a:t>
            </a:r>
            <a:r>
              <a:rPr lang="en-US" sz="3200" dirty="0">
                <a:solidFill>
                  <a:schemeClr val="tx2">
                    <a:lumMod val="50000"/>
                  </a:schemeClr>
                </a:solidFill>
                <a:latin typeface="Roboto"/>
              </a:rPr>
              <a:t> </a:t>
            </a:r>
            <a:r>
              <a:rPr lang="en-US" sz="3200" dirty="0" err="1">
                <a:solidFill>
                  <a:schemeClr val="tx2">
                    <a:lumMod val="50000"/>
                  </a:schemeClr>
                </a:solidFill>
                <a:latin typeface="Roboto"/>
              </a:rPr>
              <a:t>Evrişimsel</a:t>
            </a:r>
            <a:r>
              <a:rPr lang="en-US" sz="3200" dirty="0">
                <a:solidFill>
                  <a:schemeClr val="tx2">
                    <a:lumMod val="50000"/>
                  </a:schemeClr>
                </a:solidFill>
                <a:latin typeface="Roboto"/>
              </a:rPr>
              <a:t> </a:t>
            </a:r>
            <a:r>
              <a:rPr lang="en-US" sz="3200" dirty="0" err="1">
                <a:solidFill>
                  <a:schemeClr val="tx2">
                    <a:lumMod val="50000"/>
                  </a:schemeClr>
                </a:solidFill>
                <a:latin typeface="Roboto"/>
              </a:rPr>
              <a:t>Sinir</a:t>
            </a:r>
            <a:r>
              <a:rPr lang="en-US" sz="3200" dirty="0">
                <a:solidFill>
                  <a:schemeClr val="tx2">
                    <a:lumMod val="50000"/>
                  </a:schemeClr>
                </a:solidFill>
                <a:latin typeface="Roboto"/>
              </a:rPr>
              <a:t> </a:t>
            </a:r>
            <a:r>
              <a:rPr lang="en-US" sz="3200" dirty="0" err="1">
                <a:solidFill>
                  <a:schemeClr val="tx2">
                    <a:lumMod val="50000"/>
                  </a:schemeClr>
                </a:solidFill>
                <a:latin typeface="Roboto"/>
              </a:rPr>
              <a:t>Ağı</a:t>
            </a:r>
            <a:r>
              <a:rPr lang="en-US" sz="3200" dirty="0">
                <a:solidFill>
                  <a:schemeClr val="tx2">
                    <a:lumMod val="50000"/>
                  </a:schemeClr>
                </a:solidFill>
                <a:latin typeface="Roboto"/>
              </a:rPr>
              <a:t> (R-CNN), 2014 </a:t>
            </a:r>
            <a:r>
              <a:rPr lang="en-US" sz="3200" dirty="0" err="1">
                <a:solidFill>
                  <a:schemeClr val="tx2">
                    <a:lumMod val="50000"/>
                  </a:schemeClr>
                </a:solidFill>
                <a:latin typeface="Roboto"/>
              </a:rPr>
              <a:t>yılında</a:t>
            </a:r>
            <a:r>
              <a:rPr lang="en-US" sz="3200" dirty="0">
                <a:solidFill>
                  <a:schemeClr val="tx2">
                    <a:lumMod val="50000"/>
                  </a:schemeClr>
                </a:solidFill>
                <a:latin typeface="Roboto"/>
              </a:rPr>
              <a:t> California </a:t>
            </a:r>
            <a:r>
              <a:rPr lang="en-US" sz="3200" dirty="0" err="1">
                <a:solidFill>
                  <a:schemeClr val="tx2">
                    <a:lumMod val="50000"/>
                  </a:schemeClr>
                </a:solidFill>
                <a:latin typeface="Roboto"/>
              </a:rPr>
              <a:t>Üniversitesi</a:t>
            </a:r>
            <a:r>
              <a:rPr lang="en-US" sz="3200" dirty="0">
                <a:solidFill>
                  <a:schemeClr val="tx2">
                    <a:lumMod val="50000"/>
                  </a:schemeClr>
                </a:solidFill>
                <a:latin typeface="Roboto"/>
              </a:rPr>
              <a:t>, </a:t>
            </a:r>
            <a:r>
              <a:rPr lang="en-US" sz="3200" dirty="0" err="1">
                <a:solidFill>
                  <a:schemeClr val="tx2">
                    <a:lumMod val="50000"/>
                  </a:schemeClr>
                </a:solidFill>
                <a:latin typeface="Roboto"/>
              </a:rPr>
              <a:t>Berkley'deki</a:t>
            </a:r>
            <a:r>
              <a:rPr lang="en-US" sz="3200" dirty="0">
                <a:solidFill>
                  <a:schemeClr val="tx2">
                    <a:lumMod val="50000"/>
                  </a:schemeClr>
                </a:solidFill>
                <a:latin typeface="Roboto"/>
              </a:rPr>
              <a:t> AI </a:t>
            </a:r>
            <a:r>
              <a:rPr lang="en-US" sz="3200" dirty="0" err="1">
                <a:solidFill>
                  <a:schemeClr val="tx2">
                    <a:lumMod val="50000"/>
                  </a:schemeClr>
                </a:solidFill>
                <a:latin typeface="Roboto"/>
              </a:rPr>
              <a:t>araştırmacıları</a:t>
            </a:r>
            <a:r>
              <a:rPr lang="en-US" sz="3200" dirty="0">
                <a:solidFill>
                  <a:schemeClr val="tx2">
                    <a:lumMod val="50000"/>
                  </a:schemeClr>
                </a:solidFill>
                <a:latin typeface="Roboto"/>
              </a:rPr>
              <a:t> </a:t>
            </a:r>
            <a:r>
              <a:rPr lang="en-US" sz="3200" dirty="0" err="1">
                <a:solidFill>
                  <a:schemeClr val="tx2">
                    <a:lumMod val="50000"/>
                  </a:schemeClr>
                </a:solidFill>
                <a:latin typeface="Roboto"/>
              </a:rPr>
              <a:t>tarafından</a:t>
            </a:r>
            <a:r>
              <a:rPr lang="en-US" sz="3200" dirty="0">
                <a:solidFill>
                  <a:schemeClr val="tx2">
                    <a:lumMod val="50000"/>
                  </a:schemeClr>
                </a:solidFill>
                <a:latin typeface="Roboto"/>
              </a:rPr>
              <a:t> </a:t>
            </a:r>
            <a:r>
              <a:rPr lang="en-US" sz="3200" dirty="0" err="1">
                <a:solidFill>
                  <a:schemeClr val="tx2">
                    <a:lumMod val="50000"/>
                  </a:schemeClr>
                </a:solidFill>
                <a:latin typeface="Roboto"/>
              </a:rPr>
              <a:t>önerildi</a:t>
            </a:r>
            <a:r>
              <a:rPr lang="en-US" sz="3200" dirty="0">
                <a:solidFill>
                  <a:schemeClr val="tx2">
                    <a:lumMod val="50000"/>
                  </a:schemeClr>
                </a:solidFill>
                <a:latin typeface="Roboto"/>
              </a:rPr>
              <a:t>. R-CNN, </a:t>
            </a:r>
            <a:r>
              <a:rPr lang="en-US" sz="3200" dirty="0" err="1">
                <a:solidFill>
                  <a:schemeClr val="tx2">
                    <a:lumMod val="50000"/>
                  </a:schemeClr>
                </a:solidFill>
                <a:latin typeface="Roboto"/>
              </a:rPr>
              <a:t>üç</a:t>
            </a:r>
            <a:r>
              <a:rPr lang="en-US" sz="3200" dirty="0">
                <a:solidFill>
                  <a:schemeClr val="tx2">
                    <a:lumMod val="50000"/>
                  </a:schemeClr>
                </a:solidFill>
                <a:latin typeface="Roboto"/>
              </a:rPr>
              <a:t> </a:t>
            </a:r>
            <a:r>
              <a:rPr lang="en-US" sz="3200" dirty="0" err="1">
                <a:solidFill>
                  <a:schemeClr val="tx2">
                    <a:lumMod val="50000"/>
                  </a:schemeClr>
                </a:solidFill>
                <a:latin typeface="Roboto"/>
              </a:rPr>
              <a:t>temel</a:t>
            </a:r>
            <a:r>
              <a:rPr lang="en-US" sz="3200" dirty="0">
                <a:solidFill>
                  <a:schemeClr val="tx2">
                    <a:lumMod val="50000"/>
                  </a:schemeClr>
                </a:solidFill>
                <a:latin typeface="Roboto"/>
              </a:rPr>
              <a:t> </a:t>
            </a:r>
            <a:r>
              <a:rPr lang="en-US" sz="3200" dirty="0" err="1">
                <a:solidFill>
                  <a:schemeClr val="tx2">
                    <a:lumMod val="50000"/>
                  </a:schemeClr>
                </a:solidFill>
                <a:latin typeface="Roboto"/>
              </a:rPr>
              <a:t>bileşenden</a:t>
            </a:r>
            <a:r>
              <a:rPr lang="en-US" sz="3200" dirty="0">
                <a:solidFill>
                  <a:schemeClr val="tx2">
                    <a:lumMod val="50000"/>
                  </a:schemeClr>
                </a:solidFill>
                <a:latin typeface="Roboto"/>
              </a:rPr>
              <a:t> </a:t>
            </a:r>
            <a:r>
              <a:rPr lang="en-US" sz="3200" dirty="0" err="1">
                <a:solidFill>
                  <a:schemeClr val="tx2">
                    <a:lumMod val="50000"/>
                  </a:schemeClr>
                </a:solidFill>
                <a:latin typeface="Roboto"/>
              </a:rPr>
              <a:t>oluşur</a:t>
            </a:r>
            <a:r>
              <a:rPr lang="en-US" sz="3200" dirty="0">
                <a:solidFill>
                  <a:schemeClr val="tx2">
                    <a:lumMod val="50000"/>
                  </a:schemeClr>
                </a:solidFill>
                <a:latin typeface="Roboto"/>
              </a:rPr>
              <a:t>.</a:t>
            </a:r>
          </a:p>
          <a:p>
            <a:pPr>
              <a:lnSpc>
                <a:spcPts val="3840"/>
              </a:lnSpc>
            </a:pPr>
            <a:endParaRPr lang="en-US" sz="3200" dirty="0">
              <a:solidFill>
                <a:schemeClr val="tx2">
                  <a:lumMod val="50000"/>
                </a:schemeClr>
              </a:solidFill>
              <a:latin typeface="Roboto"/>
            </a:endParaRPr>
          </a:p>
          <a:p>
            <a:pPr>
              <a:lnSpc>
                <a:spcPts val="3840"/>
              </a:lnSpc>
            </a:pPr>
            <a:r>
              <a:rPr lang="tr-TR" sz="3200" dirty="0" smtClean="0">
                <a:solidFill>
                  <a:schemeClr val="tx2">
                    <a:lumMod val="50000"/>
                  </a:schemeClr>
                </a:solidFill>
                <a:latin typeface="Roboto" panose="020B0604020202020204" charset="0"/>
                <a:ea typeface="Roboto" panose="020B0604020202020204" charset="0"/>
              </a:rPr>
              <a:t>   Seçici </a:t>
            </a:r>
            <a:r>
              <a:rPr lang="tr-TR" sz="3200" dirty="0">
                <a:solidFill>
                  <a:schemeClr val="tx2">
                    <a:lumMod val="50000"/>
                  </a:schemeClr>
                </a:solidFill>
                <a:latin typeface="Roboto" panose="020B0604020202020204" charset="0"/>
                <a:ea typeface="Roboto" panose="020B0604020202020204" charset="0"/>
              </a:rPr>
              <a:t>arama (</a:t>
            </a:r>
            <a:r>
              <a:rPr lang="tr-TR" sz="3200" dirty="0" err="1">
                <a:solidFill>
                  <a:schemeClr val="tx2">
                    <a:lumMod val="50000"/>
                  </a:schemeClr>
                </a:solidFill>
                <a:latin typeface="Roboto" panose="020B0604020202020204" charset="0"/>
                <a:ea typeface="Roboto" panose="020B0604020202020204" charset="0"/>
              </a:rPr>
              <a:t>Selective</a:t>
            </a:r>
            <a:r>
              <a:rPr lang="tr-TR" sz="3200" dirty="0">
                <a:solidFill>
                  <a:schemeClr val="tx2">
                    <a:lumMod val="50000"/>
                  </a:schemeClr>
                </a:solidFill>
                <a:latin typeface="Roboto" panose="020B0604020202020204" charset="0"/>
                <a:ea typeface="Roboto" panose="020B0604020202020204" charset="0"/>
              </a:rPr>
              <a:t> </a:t>
            </a:r>
            <a:r>
              <a:rPr lang="tr-TR" sz="3200" dirty="0" err="1" smtClean="0">
                <a:solidFill>
                  <a:schemeClr val="tx2">
                    <a:lumMod val="50000"/>
                  </a:schemeClr>
                </a:solidFill>
                <a:latin typeface="Roboto" panose="020B0604020202020204" charset="0"/>
                <a:ea typeface="Roboto" panose="020B0604020202020204" charset="0"/>
              </a:rPr>
              <a:t>search</a:t>
            </a:r>
            <a:r>
              <a:rPr lang="tr-TR" sz="3200" dirty="0" smtClean="0">
                <a:solidFill>
                  <a:schemeClr val="tx2">
                    <a:lumMod val="50000"/>
                  </a:schemeClr>
                </a:solidFill>
                <a:latin typeface="Roboto" panose="020B0604020202020204" charset="0"/>
                <a:ea typeface="Roboto" panose="020B0604020202020204" charset="0"/>
              </a:rPr>
              <a:t>)</a:t>
            </a:r>
            <a:r>
              <a:rPr lang="en-US" sz="3200" dirty="0" smtClean="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algoritmasını</a:t>
            </a:r>
            <a:r>
              <a:rPr lang="en-US" sz="3200" dirty="0">
                <a:solidFill>
                  <a:schemeClr val="tx2">
                    <a:lumMod val="50000"/>
                  </a:schemeClr>
                </a:solidFill>
                <a:latin typeface="Roboto" panose="020B0604020202020204" charset="0"/>
                <a:ea typeface="Roboto" panose="020B0604020202020204" charset="0"/>
              </a:rPr>
              <a:t> </a:t>
            </a:r>
            <a:r>
              <a:rPr lang="en-US" sz="3200" dirty="0" err="1" smtClean="0">
                <a:solidFill>
                  <a:schemeClr val="tx2">
                    <a:lumMod val="50000"/>
                  </a:schemeClr>
                </a:solidFill>
                <a:latin typeface="Roboto" panose="020B0604020202020204" charset="0"/>
                <a:ea typeface="Roboto" panose="020B0604020202020204" charset="0"/>
              </a:rPr>
              <a:t>kullan</a:t>
            </a:r>
            <a:r>
              <a:rPr lang="tr-TR" sz="3200" dirty="0" smtClean="0">
                <a:solidFill>
                  <a:schemeClr val="tx2">
                    <a:lumMod val="50000"/>
                  </a:schemeClr>
                </a:solidFill>
                <a:latin typeface="Roboto" panose="020B0604020202020204" charset="0"/>
                <a:ea typeface="Roboto" panose="020B0604020202020204" charset="0"/>
              </a:rPr>
              <a:t>arak </a:t>
            </a:r>
            <a:r>
              <a:rPr lang="en-US" sz="3200" dirty="0">
                <a:solidFill>
                  <a:schemeClr val="tx2">
                    <a:lumMod val="50000"/>
                  </a:schemeClr>
                </a:solidFill>
                <a:latin typeface="Roboto" panose="020B0604020202020204" charset="0"/>
                <a:ea typeface="Roboto" panose="020B0604020202020204" charset="0"/>
              </a:rPr>
              <a:t>her </a:t>
            </a:r>
            <a:r>
              <a:rPr lang="en-US" sz="3200" dirty="0" err="1">
                <a:solidFill>
                  <a:schemeClr val="tx2">
                    <a:lumMod val="50000"/>
                  </a:schemeClr>
                </a:solidFill>
                <a:latin typeface="Roboto" panose="020B0604020202020204" charset="0"/>
                <a:ea typeface="Roboto" panose="020B0604020202020204" charset="0"/>
              </a:rPr>
              <a:t>görüntü</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için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yaklaşık</a:t>
            </a:r>
            <a:r>
              <a:rPr lang="en-US" sz="3200" dirty="0">
                <a:solidFill>
                  <a:schemeClr val="tx2">
                    <a:lumMod val="50000"/>
                  </a:schemeClr>
                </a:solidFill>
                <a:latin typeface="Roboto" panose="020B0604020202020204" charset="0"/>
                <a:ea typeface="Roboto" panose="020B0604020202020204" charset="0"/>
              </a:rPr>
              <a:t> 2.000 </a:t>
            </a:r>
            <a:r>
              <a:rPr lang="en-US" sz="3200" dirty="0" err="1">
                <a:solidFill>
                  <a:schemeClr val="tx2">
                    <a:lumMod val="50000"/>
                  </a:schemeClr>
                </a:solidFill>
                <a:latin typeface="Roboto" panose="020B0604020202020204" charset="0"/>
                <a:ea typeface="Roboto" panose="020B0604020202020204" charset="0"/>
              </a:rPr>
              <a:t>ilgi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alanı</a:t>
            </a:r>
            <a:r>
              <a:rPr lang="en-US" sz="3200" dirty="0">
                <a:solidFill>
                  <a:schemeClr val="tx2">
                    <a:lumMod val="50000"/>
                  </a:schemeClr>
                </a:solidFill>
                <a:latin typeface="Roboto" panose="020B0604020202020204" charset="0"/>
                <a:ea typeface="Roboto" panose="020B0604020202020204" charset="0"/>
              </a:rPr>
              <a:t> </a:t>
            </a:r>
            <a:r>
              <a:rPr lang="en-US" sz="3200" dirty="0" err="1" smtClean="0">
                <a:solidFill>
                  <a:schemeClr val="tx2">
                    <a:lumMod val="50000"/>
                  </a:schemeClr>
                </a:solidFill>
                <a:latin typeface="Roboto" panose="020B0604020202020204" charset="0"/>
                <a:ea typeface="Roboto" panose="020B0604020202020204" charset="0"/>
              </a:rPr>
              <a:t>oluşturur</a:t>
            </a:r>
            <a:r>
              <a:rPr lang="tr-TR" sz="3200" dirty="0" smtClean="0">
                <a:solidFill>
                  <a:schemeClr val="tx2">
                    <a:lumMod val="50000"/>
                  </a:schemeClr>
                </a:solidFill>
                <a:latin typeface="Roboto" panose="020B0604020202020204" charset="0"/>
                <a:ea typeface="Roboto" panose="020B0604020202020204" charset="0"/>
              </a:rPr>
              <a:t> </a:t>
            </a:r>
            <a:r>
              <a:rPr lang="en-US" sz="3200" dirty="0" err="1" smtClean="0">
                <a:solidFill>
                  <a:schemeClr val="tx2">
                    <a:lumMod val="50000"/>
                  </a:schemeClr>
                </a:solidFill>
                <a:latin typeface="Roboto" panose="020B0604020202020204" charset="0"/>
                <a:ea typeface="Roboto" panose="020B0604020202020204" charset="0"/>
              </a:rPr>
              <a:t>ve</a:t>
            </a:r>
            <a:r>
              <a:rPr lang="en-US" sz="3200" dirty="0" smtClean="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buna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ilgi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bölgeleri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RoI</a:t>
            </a:r>
            <a:r>
              <a:rPr lang="en-US" sz="3200" dirty="0">
                <a:solidFill>
                  <a:schemeClr val="tx2">
                    <a:lumMod val="50000"/>
                  </a:schemeClr>
                </a:solidFill>
                <a:latin typeface="Roboto" panose="020B0604020202020204" charset="0"/>
                <a:ea typeface="Roboto" panose="020B0604020202020204" charset="0"/>
              </a:rPr>
              <a:t>) da </a:t>
            </a:r>
            <a:r>
              <a:rPr lang="en-US" sz="3200" dirty="0" err="1">
                <a:solidFill>
                  <a:schemeClr val="tx2">
                    <a:lumMod val="50000"/>
                  </a:schemeClr>
                </a:solidFill>
                <a:latin typeface="Roboto" panose="020B0604020202020204" charset="0"/>
                <a:ea typeface="Roboto" panose="020B0604020202020204" charset="0"/>
              </a:rPr>
              <a:t>denir</a:t>
            </a:r>
            <a:r>
              <a:rPr lang="en-US" sz="3200" dirty="0" smtClean="0">
                <a:solidFill>
                  <a:schemeClr val="tx2">
                    <a:lumMod val="50000"/>
                  </a:schemeClr>
                </a:solidFill>
                <a:latin typeface="Roboto" panose="020B0604020202020204" charset="0"/>
                <a:ea typeface="Roboto" panose="020B0604020202020204" charset="0"/>
              </a:rPr>
              <a:t>. </a:t>
            </a:r>
            <a:endParaRPr lang="en-US" sz="3200" dirty="0">
              <a:solidFill>
                <a:schemeClr val="tx2">
                  <a:lumMod val="50000"/>
                </a:schemeClr>
              </a:solidFill>
              <a:latin typeface="Roboto" panose="020B0604020202020204" charset="0"/>
              <a:ea typeface="Roboto" panose="020B060402020202020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4"/>
          <p:cNvSpPr txBox="1"/>
          <p:nvPr/>
        </p:nvSpPr>
        <p:spPr>
          <a:xfrm>
            <a:off x="1028700" y="1009650"/>
            <a:ext cx="16230600" cy="6822380"/>
          </a:xfrm>
          <a:prstGeom prst="rect">
            <a:avLst/>
          </a:prstGeom>
        </p:spPr>
        <p:txBody>
          <a:bodyPr lIns="0" tIns="0" rIns="0" bIns="0" rtlCol="0" anchor="t">
            <a:spAutoFit/>
          </a:bodyPr>
          <a:lstStyle/>
          <a:p>
            <a:pPr>
              <a:lnSpc>
                <a:spcPts val="3840"/>
              </a:lnSpc>
            </a:pPr>
            <a:r>
              <a:rPr lang="tr-TR" sz="3200" dirty="0" smtClean="0">
                <a:solidFill>
                  <a:schemeClr val="tx2">
                    <a:lumMod val="50000"/>
                  </a:schemeClr>
                </a:solidFill>
                <a:latin typeface="Roboto" panose="020B0604020202020204" charset="0"/>
                <a:ea typeface="Roboto" panose="020B0604020202020204" charset="0"/>
              </a:rPr>
              <a:t>   </a:t>
            </a:r>
            <a:r>
              <a:rPr lang="en-US" sz="3200" dirty="0" err="1" smtClean="0">
                <a:solidFill>
                  <a:schemeClr val="tx2">
                    <a:lumMod val="50000"/>
                  </a:schemeClr>
                </a:solidFill>
                <a:latin typeface="Roboto" panose="020B0604020202020204" charset="0"/>
                <a:ea typeface="Roboto" panose="020B0604020202020204" charset="0"/>
              </a:rPr>
              <a:t>RoI'ler</a:t>
            </a:r>
            <a:r>
              <a:rPr lang="en-US" sz="3200" dirty="0" smtClean="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önceden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tanımlanmış</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bir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boyuta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bükülür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ve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evrişimli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bir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sinir</a:t>
            </a:r>
            <a:r>
              <a:rPr lang="en-US" sz="3200" dirty="0">
                <a:solidFill>
                  <a:schemeClr val="tx2">
                    <a:lumMod val="50000"/>
                  </a:schemeClr>
                </a:solidFill>
                <a:latin typeface="Roboto" panose="020B0604020202020204" charset="0"/>
                <a:ea typeface="Roboto" panose="020B0604020202020204" charset="0"/>
              </a:rPr>
              <a:t> </a:t>
            </a:r>
            <a:r>
              <a:rPr lang="en-US" sz="3200" dirty="0" err="1" smtClean="0">
                <a:solidFill>
                  <a:schemeClr val="tx2">
                    <a:lumMod val="50000"/>
                  </a:schemeClr>
                </a:solidFill>
                <a:latin typeface="Roboto" panose="020B0604020202020204" charset="0"/>
                <a:ea typeface="Roboto" panose="020B0604020202020204" charset="0"/>
              </a:rPr>
              <a:t>ağına</a:t>
            </a:r>
            <a:r>
              <a:rPr lang="tr-TR" sz="3200" dirty="0" smtClean="0">
                <a:solidFill>
                  <a:schemeClr val="tx2">
                    <a:lumMod val="50000"/>
                  </a:schemeClr>
                </a:solidFill>
                <a:latin typeface="Roboto" panose="020B0604020202020204" charset="0"/>
                <a:ea typeface="Roboto" panose="020B0604020202020204" charset="0"/>
              </a:rPr>
              <a:t> </a:t>
            </a:r>
            <a:r>
              <a:rPr lang="en-US" sz="3200" dirty="0" err="1" smtClean="0">
                <a:solidFill>
                  <a:schemeClr val="tx2">
                    <a:lumMod val="50000"/>
                  </a:schemeClr>
                </a:solidFill>
                <a:latin typeface="Roboto" panose="020B0604020202020204" charset="0"/>
                <a:ea typeface="Roboto" panose="020B0604020202020204" charset="0"/>
              </a:rPr>
              <a:t>iletilir</a:t>
            </a:r>
            <a:r>
              <a:rPr lang="en-US" sz="3200" dirty="0">
                <a:solidFill>
                  <a:schemeClr val="tx2">
                    <a:lumMod val="50000"/>
                  </a:schemeClr>
                </a:solidFill>
                <a:latin typeface="Roboto" panose="020B0604020202020204" charset="0"/>
                <a:ea typeface="Roboto" panose="020B0604020202020204" charset="0"/>
              </a:rPr>
              <a:t>. CNN, her </a:t>
            </a:r>
            <a:r>
              <a:rPr lang="en-US" sz="3200" dirty="0" err="1">
                <a:solidFill>
                  <a:schemeClr val="tx2">
                    <a:lumMod val="50000"/>
                  </a:schemeClr>
                </a:solidFill>
                <a:latin typeface="Roboto" panose="020B0604020202020204" charset="0"/>
                <a:ea typeface="Roboto" panose="020B0604020202020204" charset="0"/>
              </a:rPr>
              <a:t>bölgeyi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ayrı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ayrı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işler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ve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bir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dizi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evrişim</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işlemi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yoluyla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özellikleri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çıkarır</a:t>
            </a:r>
            <a:r>
              <a:rPr lang="en-US" sz="3200" dirty="0">
                <a:solidFill>
                  <a:schemeClr val="tx2">
                    <a:lumMod val="50000"/>
                  </a:schemeClr>
                </a:solidFill>
                <a:latin typeface="Roboto" panose="020B0604020202020204" charset="0"/>
                <a:ea typeface="Roboto" panose="020B0604020202020204" charset="0"/>
              </a:rPr>
              <a:t>. CNN, </a:t>
            </a:r>
            <a:r>
              <a:rPr lang="en-US" sz="3200" dirty="0" err="1">
                <a:solidFill>
                  <a:schemeClr val="tx2">
                    <a:lumMod val="50000"/>
                  </a:schemeClr>
                </a:solidFill>
                <a:latin typeface="Roboto" panose="020B0604020202020204" charset="0"/>
                <a:ea typeface="Roboto" panose="020B0604020202020204" charset="0"/>
              </a:rPr>
              <a:t>özellik</a:t>
            </a:r>
            <a:r>
              <a:rPr lang="en-US" sz="3200" dirty="0">
                <a:solidFill>
                  <a:schemeClr val="tx2">
                    <a:lumMod val="50000"/>
                  </a:schemeClr>
                </a:solidFill>
                <a:latin typeface="Roboto" panose="020B0604020202020204" charset="0"/>
                <a:ea typeface="Roboto" panose="020B0604020202020204" charset="0"/>
              </a:rPr>
              <a:t> </a:t>
            </a:r>
            <a:r>
              <a:rPr lang="en-US" sz="3200" dirty="0" err="1" smtClean="0">
                <a:solidFill>
                  <a:schemeClr val="tx2">
                    <a:lumMod val="50000"/>
                  </a:schemeClr>
                </a:solidFill>
                <a:latin typeface="Roboto" panose="020B0604020202020204" charset="0"/>
                <a:ea typeface="Roboto" panose="020B0604020202020204" charset="0"/>
              </a:rPr>
              <a:t>haritalarını</a:t>
            </a:r>
            <a:r>
              <a:rPr lang="tr-TR" sz="3200" dirty="0" smtClean="0">
                <a:solidFill>
                  <a:schemeClr val="tx2">
                    <a:lumMod val="50000"/>
                  </a:schemeClr>
                </a:solidFill>
                <a:latin typeface="Roboto" panose="020B0604020202020204" charset="0"/>
                <a:ea typeface="Roboto" panose="020B0604020202020204" charset="0"/>
              </a:rPr>
              <a:t> (</a:t>
            </a:r>
            <a:r>
              <a:rPr lang="tr-TR" sz="3200" dirty="0" err="1" smtClean="0">
                <a:solidFill>
                  <a:schemeClr val="tx2">
                    <a:lumMod val="50000"/>
                  </a:schemeClr>
                </a:solidFill>
                <a:latin typeface="Roboto" panose="020B0604020202020204" charset="0"/>
                <a:ea typeface="Roboto" panose="020B0604020202020204" charset="0"/>
              </a:rPr>
              <a:t>Feature</a:t>
            </a:r>
            <a:r>
              <a:rPr lang="tr-TR" sz="3200" dirty="0" smtClean="0">
                <a:solidFill>
                  <a:schemeClr val="tx2">
                    <a:lumMod val="50000"/>
                  </a:schemeClr>
                </a:solidFill>
                <a:latin typeface="Roboto" panose="020B0604020202020204" charset="0"/>
                <a:ea typeface="Roboto" panose="020B0604020202020204" charset="0"/>
              </a:rPr>
              <a:t> </a:t>
            </a:r>
            <a:r>
              <a:rPr lang="tr-TR" sz="3200" dirty="0" err="1" smtClean="0">
                <a:solidFill>
                  <a:schemeClr val="tx2">
                    <a:lumMod val="50000"/>
                  </a:schemeClr>
                </a:solidFill>
                <a:latin typeface="Roboto" panose="020B0604020202020204" charset="0"/>
                <a:ea typeface="Roboto" panose="020B0604020202020204" charset="0"/>
              </a:rPr>
              <a:t>maps</a:t>
            </a:r>
            <a:r>
              <a:rPr lang="tr-TR" sz="3200" dirty="0" smtClean="0">
                <a:solidFill>
                  <a:schemeClr val="tx2">
                    <a:lumMod val="50000"/>
                  </a:schemeClr>
                </a:solidFill>
                <a:latin typeface="Roboto" panose="020B0604020202020204" charset="0"/>
                <a:ea typeface="Roboto" panose="020B0604020202020204" charset="0"/>
              </a:rPr>
              <a:t>)</a:t>
            </a:r>
            <a:r>
              <a:rPr lang="en-US" sz="3200" dirty="0" smtClean="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tek</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boyutlu</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sayısal</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değerler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vektörüne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kodlamak</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için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tamamen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bağlantılı</a:t>
            </a:r>
            <a:r>
              <a:rPr lang="en-US" sz="3200" dirty="0">
                <a:solidFill>
                  <a:schemeClr val="tx2">
                    <a:lumMod val="50000"/>
                  </a:schemeClr>
                </a:solidFill>
                <a:latin typeface="Roboto" panose="020B0604020202020204" charset="0"/>
                <a:ea typeface="Roboto" panose="020B0604020202020204" charset="0"/>
              </a:rPr>
              <a:t> </a:t>
            </a:r>
            <a:r>
              <a:rPr lang="en-US" sz="3200" dirty="0" err="1" smtClean="0">
                <a:solidFill>
                  <a:schemeClr val="tx2">
                    <a:lumMod val="50000"/>
                  </a:schemeClr>
                </a:solidFill>
                <a:latin typeface="Roboto" panose="020B0604020202020204" charset="0"/>
                <a:ea typeface="Roboto" panose="020B0604020202020204" charset="0"/>
              </a:rPr>
              <a:t>katmanlar</a:t>
            </a:r>
            <a:r>
              <a:rPr lang="tr-TR" sz="3200" dirty="0" smtClean="0">
                <a:solidFill>
                  <a:schemeClr val="tx2">
                    <a:lumMod val="50000"/>
                  </a:schemeClr>
                </a:solidFill>
                <a:latin typeface="Roboto" panose="020B0604020202020204" charset="0"/>
                <a:ea typeface="Roboto" panose="020B0604020202020204" charset="0"/>
              </a:rPr>
              <a:t> (</a:t>
            </a:r>
            <a:r>
              <a:rPr lang="tr-TR" sz="3200" dirty="0" err="1" smtClean="0">
                <a:solidFill>
                  <a:schemeClr val="tx2">
                    <a:lumMod val="50000"/>
                  </a:schemeClr>
                </a:solidFill>
                <a:latin typeface="Roboto" panose="020B0604020202020204" charset="0"/>
                <a:ea typeface="Roboto" panose="020B0604020202020204" charset="0"/>
              </a:rPr>
              <a:t>Fully</a:t>
            </a:r>
            <a:r>
              <a:rPr lang="tr-TR" sz="3200" dirty="0" smtClean="0">
                <a:solidFill>
                  <a:schemeClr val="tx2">
                    <a:lumMod val="50000"/>
                  </a:schemeClr>
                </a:solidFill>
                <a:latin typeface="Roboto" panose="020B0604020202020204" charset="0"/>
                <a:ea typeface="Roboto" panose="020B0604020202020204" charset="0"/>
              </a:rPr>
              <a:t> </a:t>
            </a:r>
            <a:r>
              <a:rPr lang="tr-TR" sz="3200" dirty="0" err="1" smtClean="0">
                <a:solidFill>
                  <a:schemeClr val="tx2">
                    <a:lumMod val="50000"/>
                  </a:schemeClr>
                </a:solidFill>
                <a:latin typeface="Roboto" panose="020B0604020202020204" charset="0"/>
                <a:ea typeface="Roboto" panose="020B0604020202020204" charset="0"/>
              </a:rPr>
              <a:t>connected</a:t>
            </a:r>
            <a:r>
              <a:rPr lang="tr-TR" sz="3200" dirty="0" smtClean="0">
                <a:solidFill>
                  <a:schemeClr val="tx2">
                    <a:lumMod val="50000"/>
                  </a:schemeClr>
                </a:solidFill>
                <a:latin typeface="Roboto" panose="020B0604020202020204" charset="0"/>
                <a:ea typeface="Roboto" panose="020B0604020202020204" charset="0"/>
              </a:rPr>
              <a:t> </a:t>
            </a:r>
            <a:r>
              <a:rPr lang="tr-TR" sz="3200" dirty="0" err="1" smtClean="0">
                <a:solidFill>
                  <a:schemeClr val="tx2">
                    <a:lumMod val="50000"/>
                  </a:schemeClr>
                </a:solidFill>
                <a:latin typeface="Roboto" panose="020B0604020202020204" charset="0"/>
                <a:ea typeface="Roboto" panose="020B0604020202020204" charset="0"/>
              </a:rPr>
              <a:t>layer</a:t>
            </a:r>
            <a:r>
              <a:rPr lang="tr-TR" sz="3200" dirty="0" smtClean="0">
                <a:solidFill>
                  <a:schemeClr val="tx2">
                    <a:lumMod val="50000"/>
                  </a:schemeClr>
                </a:solidFill>
                <a:latin typeface="Roboto" panose="020B0604020202020204" charset="0"/>
                <a:ea typeface="Roboto" panose="020B0604020202020204" charset="0"/>
              </a:rPr>
              <a:t>)</a:t>
            </a:r>
            <a:r>
              <a:rPr lang="en-US" sz="3200" dirty="0" smtClean="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kullanır</a:t>
            </a:r>
            <a:r>
              <a:rPr lang="en-US" sz="3200" dirty="0">
                <a:solidFill>
                  <a:schemeClr val="tx2">
                    <a:lumMod val="50000"/>
                  </a:schemeClr>
                </a:solidFill>
                <a:latin typeface="Roboto" panose="020B0604020202020204" charset="0"/>
                <a:ea typeface="Roboto" panose="020B0604020202020204" charset="0"/>
              </a:rPr>
              <a:t>.</a:t>
            </a:r>
          </a:p>
          <a:p>
            <a:pPr>
              <a:lnSpc>
                <a:spcPts val="3840"/>
              </a:lnSpc>
            </a:pPr>
            <a:endParaRPr lang="en-US" sz="3200" dirty="0">
              <a:solidFill>
                <a:schemeClr val="tx2">
                  <a:lumMod val="50000"/>
                </a:schemeClr>
              </a:solidFill>
              <a:latin typeface="Roboto" panose="020B0604020202020204" charset="0"/>
              <a:ea typeface="Roboto" panose="020B0604020202020204" charset="0"/>
            </a:endParaRPr>
          </a:p>
          <a:p>
            <a:pPr>
              <a:lnSpc>
                <a:spcPts val="3840"/>
              </a:lnSpc>
            </a:pPr>
            <a:r>
              <a:rPr lang="en-US" sz="3200" dirty="0">
                <a:solidFill>
                  <a:schemeClr val="tx2">
                    <a:lumMod val="50000"/>
                  </a:schemeClr>
                </a:solidFill>
                <a:latin typeface="Roboto" panose="020B0604020202020204" charset="0"/>
                <a:ea typeface="Roboto" panose="020B0604020202020204" charset="0"/>
              </a:rPr>
              <a:t>  </a:t>
            </a:r>
            <a:r>
              <a:rPr lang="tr-TR" sz="3200" dirty="0" smtClean="0">
                <a:solidFill>
                  <a:schemeClr val="tx2">
                    <a:lumMod val="50000"/>
                  </a:schemeClr>
                </a:solidFill>
                <a:latin typeface="Roboto" panose="020B0604020202020204" charset="0"/>
                <a:ea typeface="Roboto" panose="020B0604020202020204" charset="0"/>
              </a:rPr>
              <a:t> </a:t>
            </a:r>
            <a:r>
              <a:rPr lang="en-US" sz="3200" dirty="0" smtClean="0">
                <a:solidFill>
                  <a:schemeClr val="tx2">
                    <a:lumMod val="50000"/>
                  </a:schemeClr>
                </a:solidFill>
                <a:latin typeface="Roboto" panose="020B0604020202020204" charset="0"/>
                <a:ea typeface="Roboto" panose="020B0604020202020204" charset="0"/>
              </a:rPr>
              <a:t>Son </a:t>
            </a:r>
            <a:r>
              <a:rPr lang="en-US" sz="3200" dirty="0" err="1" smtClean="0">
                <a:solidFill>
                  <a:schemeClr val="tx2">
                    <a:lumMod val="50000"/>
                  </a:schemeClr>
                </a:solidFill>
                <a:latin typeface="Roboto" panose="020B0604020202020204" charset="0"/>
                <a:ea typeface="Roboto" panose="020B0604020202020204" charset="0"/>
              </a:rPr>
              <a:t>olarak</a:t>
            </a:r>
            <a:r>
              <a:rPr lang="tr-TR" sz="3200" dirty="0" smtClean="0">
                <a:solidFill>
                  <a:schemeClr val="tx2">
                    <a:lumMod val="50000"/>
                  </a:schemeClr>
                </a:solidFill>
                <a:latin typeface="Roboto" panose="020B0604020202020204" charset="0"/>
                <a:ea typeface="Roboto" panose="020B0604020202020204" charset="0"/>
              </a:rPr>
              <a:t> </a:t>
            </a:r>
            <a:r>
              <a:rPr lang="en-US" sz="3200" dirty="0" err="1" smtClean="0">
                <a:solidFill>
                  <a:schemeClr val="tx2">
                    <a:lumMod val="50000"/>
                  </a:schemeClr>
                </a:solidFill>
                <a:latin typeface="Roboto" panose="020B0604020202020204" charset="0"/>
                <a:ea typeface="Roboto" panose="020B0604020202020204" charset="0"/>
              </a:rPr>
              <a:t>çıktı</a:t>
            </a:r>
            <a:r>
              <a:rPr lang="en-US" sz="3200" dirty="0" smtClean="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sınıflarına</a:t>
            </a:r>
            <a:r>
              <a:rPr lang="en-US" sz="3200" dirty="0">
                <a:solidFill>
                  <a:schemeClr val="tx2">
                    <a:lumMod val="50000"/>
                  </a:schemeClr>
                </a:solidFill>
                <a:latin typeface="Roboto" panose="020B0604020202020204" charset="0"/>
                <a:ea typeface="Roboto" panose="020B0604020202020204" charset="0"/>
              </a:rPr>
              <a:t> </a:t>
            </a:r>
            <a:r>
              <a:rPr lang="en-US" sz="3200" dirty="0" err="1" smtClean="0">
                <a:solidFill>
                  <a:schemeClr val="tx2">
                    <a:lumMod val="50000"/>
                  </a:schemeClr>
                </a:solidFill>
                <a:latin typeface="Roboto" panose="020B0604020202020204" charset="0"/>
                <a:ea typeface="Roboto" panose="020B0604020202020204" charset="0"/>
              </a:rPr>
              <a:t>eşle</a:t>
            </a:r>
            <a:r>
              <a:rPr lang="tr-TR" sz="3200" dirty="0" err="1" smtClean="0">
                <a:solidFill>
                  <a:schemeClr val="tx2">
                    <a:lumMod val="50000"/>
                  </a:schemeClr>
                </a:solidFill>
                <a:latin typeface="Roboto" panose="020B0604020202020204" charset="0"/>
                <a:ea typeface="Roboto" panose="020B0604020202020204" charset="0"/>
              </a:rPr>
              <a:t>ştirilir</a:t>
            </a:r>
            <a:r>
              <a:rPr lang="en-US" sz="3200" dirty="0" smtClean="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Sınıflandırıcının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nesne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olmayan</a:t>
            </a:r>
            <a:r>
              <a:rPr lang="en-US" sz="3200" dirty="0">
                <a:solidFill>
                  <a:schemeClr val="tx2">
                    <a:lumMod val="50000"/>
                  </a:schemeClr>
                </a:solidFill>
                <a:latin typeface="Roboto" panose="020B0604020202020204" charset="0"/>
                <a:ea typeface="Roboto" panose="020B0604020202020204" charset="0"/>
              </a:rPr>
              <a:t> her </a:t>
            </a:r>
            <a:r>
              <a:rPr lang="en-US" sz="3200" dirty="0" err="1">
                <a:solidFill>
                  <a:schemeClr val="tx2">
                    <a:lumMod val="50000"/>
                  </a:schemeClr>
                </a:solidFill>
                <a:latin typeface="Roboto" panose="020B0604020202020204" charset="0"/>
                <a:ea typeface="Roboto" panose="020B0604020202020204" charset="0"/>
              </a:rPr>
              <a:t>şeye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karşılık</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gelen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arka</a:t>
            </a:r>
            <a:r>
              <a:rPr lang="en-US" sz="3200" dirty="0">
                <a:solidFill>
                  <a:schemeClr val="tx2">
                    <a:lumMod val="50000"/>
                  </a:schemeClr>
                </a:solidFill>
                <a:latin typeface="Roboto" panose="020B0604020202020204" charset="0"/>
                <a:ea typeface="Roboto" panose="020B0604020202020204" charset="0"/>
              </a:rPr>
              <a:t> plan" </a:t>
            </a:r>
            <a:r>
              <a:rPr lang="en-US" sz="3200" dirty="0" err="1">
                <a:solidFill>
                  <a:schemeClr val="tx2">
                    <a:lumMod val="50000"/>
                  </a:schemeClr>
                </a:solidFill>
                <a:latin typeface="Roboto" panose="020B0604020202020204" charset="0"/>
                <a:ea typeface="Roboto" panose="020B0604020202020204" charset="0"/>
              </a:rPr>
              <a:t>için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ayrı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bir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çıktı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sınıfı</a:t>
            </a:r>
            <a:r>
              <a:rPr lang="en-US" sz="3200" dirty="0">
                <a:solidFill>
                  <a:schemeClr val="tx2">
                    <a:lumMod val="50000"/>
                  </a:schemeClr>
                </a:solidFill>
                <a:latin typeface="Roboto" panose="020B0604020202020204" charset="0"/>
                <a:ea typeface="Roboto" panose="020B0604020202020204" charset="0"/>
              </a:rPr>
              <a:t> </a:t>
            </a:r>
            <a:r>
              <a:rPr lang="en-US" sz="3200" dirty="0" err="1" smtClean="0">
                <a:solidFill>
                  <a:schemeClr val="tx2">
                    <a:lumMod val="50000"/>
                  </a:schemeClr>
                </a:solidFill>
                <a:latin typeface="Roboto" panose="020B0604020202020204" charset="0"/>
                <a:ea typeface="Roboto" panose="020B0604020202020204" charset="0"/>
              </a:rPr>
              <a:t>vardır</a:t>
            </a:r>
            <a:r>
              <a:rPr lang="en-US" sz="3200" dirty="0" smtClean="0">
                <a:solidFill>
                  <a:schemeClr val="tx2">
                    <a:lumMod val="50000"/>
                  </a:schemeClr>
                </a:solidFill>
                <a:latin typeface="Roboto" panose="020B0604020202020204" charset="0"/>
                <a:ea typeface="Roboto" panose="020B0604020202020204" charset="0"/>
              </a:rPr>
              <a:t>.</a:t>
            </a:r>
            <a:r>
              <a:rPr lang="tr-TR" sz="3200" dirty="0" smtClean="0">
                <a:solidFill>
                  <a:schemeClr val="tx2">
                    <a:lumMod val="50000"/>
                  </a:schemeClr>
                </a:solidFill>
                <a:latin typeface="Roboto" panose="020B0604020202020204" charset="0"/>
                <a:ea typeface="Roboto" panose="020B0604020202020204" charset="0"/>
              </a:rPr>
              <a:t> R-CNN katman olarak ö</a:t>
            </a:r>
            <a:r>
              <a:rPr lang="en-US" sz="3200" dirty="0" err="1" smtClean="0">
                <a:solidFill>
                  <a:schemeClr val="tx2">
                    <a:lumMod val="50000"/>
                  </a:schemeClr>
                </a:solidFill>
                <a:latin typeface="Roboto" panose="020B0604020202020204" charset="0"/>
                <a:ea typeface="Roboto" panose="020B0604020202020204" charset="0"/>
              </a:rPr>
              <a:t>zellik</a:t>
            </a:r>
            <a:r>
              <a:rPr lang="en-US" sz="3200" dirty="0" smtClean="0">
                <a:solidFill>
                  <a:schemeClr val="tx2">
                    <a:lumMod val="50000"/>
                  </a:schemeClr>
                </a:solidFill>
                <a:latin typeface="Roboto" panose="020B0604020202020204" charset="0"/>
                <a:ea typeface="Roboto" panose="020B0604020202020204" charset="0"/>
              </a:rPr>
              <a:t> </a:t>
            </a:r>
            <a:r>
              <a:rPr lang="en-US" sz="3200" dirty="0" err="1" smtClean="0">
                <a:solidFill>
                  <a:schemeClr val="tx2">
                    <a:lumMod val="50000"/>
                  </a:schemeClr>
                </a:solidFill>
                <a:latin typeface="Roboto" panose="020B0604020202020204" charset="0"/>
                <a:ea typeface="Roboto" panose="020B0604020202020204" charset="0"/>
              </a:rPr>
              <a:t>çıkarımı</a:t>
            </a:r>
            <a:r>
              <a:rPr lang="tr-TR" sz="3200" dirty="0">
                <a:solidFill>
                  <a:schemeClr val="tx2">
                    <a:lumMod val="50000"/>
                  </a:schemeClr>
                </a:solidFill>
                <a:latin typeface="Roboto" panose="020B0604020202020204" charset="0"/>
                <a:ea typeface="Roboto" panose="020B0604020202020204" charset="0"/>
              </a:rPr>
              <a:t> </a:t>
            </a:r>
            <a:r>
              <a:rPr lang="tr-TR" sz="3200" dirty="0" smtClean="0">
                <a:solidFill>
                  <a:schemeClr val="tx2">
                    <a:lumMod val="50000"/>
                  </a:schemeClr>
                </a:solidFill>
                <a:latin typeface="Roboto" panose="020B0604020202020204" charset="0"/>
                <a:ea typeface="Roboto" panose="020B0604020202020204" charset="0"/>
              </a:rPr>
              <a:t>(</a:t>
            </a:r>
            <a:r>
              <a:rPr lang="tr-TR" sz="3200" dirty="0" err="1" smtClean="0">
                <a:solidFill>
                  <a:schemeClr val="tx2">
                    <a:lumMod val="50000"/>
                  </a:schemeClr>
                </a:solidFill>
                <a:latin typeface="Roboto" panose="020B0604020202020204" charset="0"/>
                <a:ea typeface="Roboto" panose="020B0604020202020204" charset="0"/>
              </a:rPr>
              <a:t>Feature</a:t>
            </a:r>
            <a:r>
              <a:rPr lang="tr-TR" sz="3200" dirty="0" smtClean="0">
                <a:solidFill>
                  <a:schemeClr val="tx2">
                    <a:lumMod val="50000"/>
                  </a:schemeClr>
                </a:solidFill>
                <a:latin typeface="Roboto" panose="020B0604020202020204" charset="0"/>
                <a:ea typeface="Roboto" panose="020B0604020202020204" charset="0"/>
              </a:rPr>
              <a:t> </a:t>
            </a:r>
            <a:r>
              <a:rPr lang="tr-TR" sz="3200" dirty="0" err="1" smtClean="0">
                <a:solidFill>
                  <a:schemeClr val="tx2">
                    <a:lumMod val="50000"/>
                  </a:schemeClr>
                </a:solidFill>
                <a:latin typeface="Roboto" panose="020B0604020202020204" charset="0"/>
                <a:ea typeface="Roboto" panose="020B0604020202020204" charset="0"/>
              </a:rPr>
              <a:t>Extraction</a:t>
            </a:r>
            <a:r>
              <a:rPr lang="tr-TR" sz="3200" dirty="0" smtClean="0">
                <a:solidFill>
                  <a:schemeClr val="tx2">
                    <a:lumMod val="50000"/>
                  </a:schemeClr>
                </a:solidFill>
                <a:latin typeface="Roboto" panose="020B0604020202020204" charset="0"/>
                <a:ea typeface="Roboto" panose="020B0604020202020204" charset="0"/>
              </a:rPr>
              <a:t>)</a:t>
            </a:r>
            <a:r>
              <a:rPr lang="en-US" sz="3200" dirty="0" smtClean="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için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AlexNet</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evrişimli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sinir</a:t>
            </a:r>
            <a:r>
              <a:rPr lang="en-US" sz="3200" dirty="0">
                <a:solidFill>
                  <a:schemeClr val="tx2">
                    <a:lumMod val="50000"/>
                  </a:schemeClr>
                </a:solidFill>
                <a:latin typeface="Roboto" panose="020B0604020202020204" charset="0"/>
                <a:ea typeface="Roboto" panose="020B0604020202020204" charset="0"/>
              </a:rPr>
              <a:t> </a:t>
            </a:r>
            <a:r>
              <a:rPr lang="en-US" sz="3200" dirty="0" err="1" smtClean="0">
                <a:solidFill>
                  <a:schemeClr val="tx2">
                    <a:lumMod val="50000"/>
                  </a:schemeClr>
                </a:solidFill>
                <a:latin typeface="Roboto" panose="020B0604020202020204" charset="0"/>
                <a:ea typeface="Roboto" panose="020B0604020202020204" charset="0"/>
              </a:rPr>
              <a:t>ağını</a:t>
            </a:r>
            <a:r>
              <a:rPr lang="tr-TR" sz="3200" dirty="0" smtClean="0">
                <a:solidFill>
                  <a:schemeClr val="tx2">
                    <a:lumMod val="50000"/>
                  </a:schemeClr>
                </a:solidFill>
                <a:latin typeface="Roboto" panose="020B0604020202020204" charset="0"/>
                <a:ea typeface="Roboto" panose="020B0604020202020204" charset="0"/>
              </a:rPr>
              <a:t>, s</a:t>
            </a:r>
            <a:r>
              <a:rPr lang="en-US" sz="3200" dirty="0" err="1" smtClean="0">
                <a:solidFill>
                  <a:schemeClr val="tx2">
                    <a:lumMod val="50000"/>
                  </a:schemeClr>
                </a:solidFill>
                <a:latin typeface="Roboto" panose="020B0604020202020204" charset="0"/>
                <a:ea typeface="Roboto" panose="020B0604020202020204" charset="0"/>
              </a:rPr>
              <a:t>ınıflandırma</a:t>
            </a:r>
            <a:r>
              <a:rPr lang="en-US" sz="3200" dirty="0" smtClean="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için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bir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destek</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vektör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makinesini</a:t>
            </a:r>
            <a:r>
              <a:rPr lang="en-US" sz="3200" dirty="0">
                <a:solidFill>
                  <a:schemeClr val="tx2">
                    <a:lumMod val="50000"/>
                  </a:schemeClr>
                </a:solidFill>
                <a:latin typeface="Roboto" panose="020B0604020202020204" charset="0"/>
                <a:ea typeface="Roboto" panose="020B0604020202020204" charset="0"/>
              </a:rPr>
              <a:t> (SVM) </a:t>
            </a:r>
            <a:r>
              <a:rPr lang="en-US" sz="3200" dirty="0" err="1" smtClean="0">
                <a:solidFill>
                  <a:schemeClr val="tx2">
                    <a:lumMod val="50000"/>
                  </a:schemeClr>
                </a:solidFill>
                <a:latin typeface="Roboto" panose="020B0604020202020204" charset="0"/>
                <a:ea typeface="Roboto" panose="020B0604020202020204" charset="0"/>
              </a:rPr>
              <a:t>önerir</a:t>
            </a:r>
            <a:r>
              <a:rPr lang="tr-TR" sz="3200" dirty="0" smtClean="0">
                <a:solidFill>
                  <a:schemeClr val="tx2">
                    <a:lumMod val="50000"/>
                  </a:schemeClr>
                </a:solidFill>
                <a:latin typeface="Roboto" panose="020B0604020202020204" charset="0"/>
                <a:ea typeface="Roboto" panose="020B0604020202020204" charset="0"/>
              </a:rPr>
              <a:t>.</a:t>
            </a:r>
          </a:p>
          <a:p>
            <a:pPr>
              <a:lnSpc>
                <a:spcPts val="3840"/>
              </a:lnSpc>
            </a:pPr>
            <a:endParaRPr lang="tr-TR" sz="3200" dirty="0">
              <a:solidFill>
                <a:schemeClr val="tx2">
                  <a:lumMod val="50000"/>
                </a:schemeClr>
              </a:solidFill>
              <a:latin typeface="Roboto" panose="020B0604020202020204" charset="0"/>
              <a:ea typeface="Roboto" panose="020B0604020202020204" charset="0"/>
            </a:endParaRPr>
          </a:p>
          <a:p>
            <a:pPr>
              <a:lnSpc>
                <a:spcPts val="3840"/>
              </a:lnSpc>
            </a:pPr>
            <a:r>
              <a:rPr lang="tr-TR" sz="3200" dirty="0" smtClean="0">
                <a:solidFill>
                  <a:srgbClr val="0070C0"/>
                </a:solidFill>
                <a:latin typeface="Roboto" panose="020B0604020202020204" charset="0"/>
                <a:ea typeface="Roboto" panose="020B0604020202020204" charset="0"/>
              </a:rPr>
              <a:t>R-CNN Dezavantajları:</a:t>
            </a:r>
          </a:p>
          <a:p>
            <a:pPr>
              <a:lnSpc>
                <a:spcPts val="3840"/>
              </a:lnSpc>
            </a:pPr>
            <a:endParaRPr lang="tr-TR" sz="3200" dirty="0">
              <a:solidFill>
                <a:schemeClr val="tx2">
                  <a:lumMod val="50000"/>
                </a:schemeClr>
              </a:solidFill>
              <a:latin typeface="Roboto" panose="020B0604020202020204" charset="0"/>
              <a:ea typeface="Roboto" panose="020B0604020202020204" charset="0"/>
            </a:endParaRPr>
          </a:p>
          <a:p>
            <a:pPr marL="457200" indent="-457200">
              <a:lnSpc>
                <a:spcPts val="3840"/>
              </a:lnSpc>
              <a:buFont typeface="Arial" panose="020B0604020202020204" pitchFamily="34" charset="0"/>
              <a:buChar char="•"/>
            </a:pPr>
            <a:r>
              <a:rPr lang="tr-TR" sz="3200" dirty="0" smtClean="0">
                <a:solidFill>
                  <a:schemeClr val="tx2">
                    <a:lumMod val="50000"/>
                  </a:schemeClr>
                </a:solidFill>
                <a:latin typeface="Roboto" panose="020B0604020202020204" charset="0"/>
                <a:ea typeface="Roboto" panose="020B0604020202020204" charset="0"/>
              </a:rPr>
              <a:t>Zaman (Bölge önerisinden dolayı)</a:t>
            </a:r>
          </a:p>
          <a:p>
            <a:pPr marL="457200" indent="-457200">
              <a:lnSpc>
                <a:spcPts val="3840"/>
              </a:lnSpc>
              <a:buFont typeface="Arial" panose="020B0604020202020204" pitchFamily="34" charset="0"/>
              <a:buChar char="•"/>
            </a:pPr>
            <a:r>
              <a:rPr lang="tr-TR" sz="3200" dirty="0" smtClean="0">
                <a:solidFill>
                  <a:schemeClr val="tx2">
                    <a:lumMod val="50000"/>
                  </a:schemeClr>
                </a:solidFill>
                <a:latin typeface="Roboto" panose="020B0604020202020204" charset="0"/>
                <a:ea typeface="Roboto" panose="020B0604020202020204" charset="0"/>
              </a:rPr>
              <a:t>Gerçek zamanlıdaki yavaşlığı (Her bir bölgeye ayrı hesaplamadan dolayı)</a:t>
            </a:r>
            <a:endParaRPr lang="en-US" sz="3200" dirty="0">
              <a:solidFill>
                <a:schemeClr val="tx2">
                  <a:lumMod val="50000"/>
                </a:schemeClr>
              </a:solidFill>
              <a:latin typeface="Roboto" panose="020B0604020202020204" charset="0"/>
              <a:ea typeface="Roboto" panose="020B060402020202020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a:stretch>
            <a:fillRect/>
          </a:stretch>
        </p:blipFill>
        <p:spPr>
          <a:xfrm>
            <a:off x="3664470" y="1934353"/>
            <a:ext cx="10959060" cy="4361580"/>
          </a:xfrm>
          <a:prstGeom prst="rect">
            <a:avLst/>
          </a:prstGeom>
        </p:spPr>
      </p:pic>
      <p:sp>
        <p:nvSpPr>
          <p:cNvPr id="5" name="TextBox 5"/>
          <p:cNvSpPr txBox="1"/>
          <p:nvPr/>
        </p:nvSpPr>
        <p:spPr>
          <a:xfrm>
            <a:off x="2113589" y="1019175"/>
            <a:ext cx="14060823" cy="915178"/>
          </a:xfrm>
          <a:prstGeom prst="rect">
            <a:avLst/>
          </a:prstGeom>
        </p:spPr>
        <p:txBody>
          <a:bodyPr lIns="0" tIns="0" rIns="0" bIns="0" rtlCol="0" anchor="t">
            <a:spAutoFit/>
          </a:bodyPr>
          <a:lstStyle/>
          <a:p>
            <a:pPr algn="ctr">
              <a:lnSpc>
                <a:spcPts val="7131"/>
              </a:lnSpc>
            </a:pPr>
            <a:r>
              <a:rPr lang="en-US" sz="5943" dirty="0">
                <a:solidFill>
                  <a:srgbClr val="0070C0"/>
                </a:solidFill>
                <a:latin typeface="HK Grotesk Medium Bold"/>
              </a:rPr>
              <a:t>Fast R-CNN </a:t>
            </a:r>
            <a:r>
              <a:rPr lang="en-US" sz="5943" dirty="0" err="1">
                <a:solidFill>
                  <a:srgbClr val="0070C0"/>
                </a:solidFill>
                <a:latin typeface="HK Grotesk Medium Bold"/>
              </a:rPr>
              <a:t>Derin</a:t>
            </a:r>
            <a:r>
              <a:rPr lang="en-US" sz="5943" dirty="0">
                <a:solidFill>
                  <a:srgbClr val="0070C0"/>
                </a:solidFill>
                <a:latin typeface="HK Grotesk Medium Bold"/>
              </a:rPr>
              <a:t> </a:t>
            </a:r>
            <a:r>
              <a:rPr lang="en-US" sz="5943" dirty="0" err="1">
                <a:solidFill>
                  <a:srgbClr val="0070C0"/>
                </a:solidFill>
                <a:latin typeface="HK Grotesk Medium Bold"/>
              </a:rPr>
              <a:t>Öğrenme</a:t>
            </a:r>
            <a:r>
              <a:rPr lang="en-US" sz="5943" dirty="0">
                <a:solidFill>
                  <a:srgbClr val="0070C0"/>
                </a:solidFill>
                <a:latin typeface="HK Grotesk Medium Bold"/>
              </a:rPr>
              <a:t> </a:t>
            </a:r>
            <a:r>
              <a:rPr lang="en-US" sz="5943" dirty="0" err="1">
                <a:solidFill>
                  <a:srgbClr val="0070C0"/>
                </a:solidFill>
                <a:latin typeface="HK Grotesk Medium Bold"/>
              </a:rPr>
              <a:t>Modeli</a:t>
            </a:r>
            <a:endParaRPr lang="en-US" sz="5943" dirty="0">
              <a:solidFill>
                <a:srgbClr val="0070C0"/>
              </a:solidFill>
              <a:latin typeface="HK Grotesk Medium Bold"/>
            </a:endParaRPr>
          </a:p>
        </p:txBody>
      </p:sp>
      <p:sp>
        <p:nvSpPr>
          <p:cNvPr id="6" name="TextBox 6"/>
          <p:cNvSpPr txBox="1"/>
          <p:nvPr/>
        </p:nvSpPr>
        <p:spPr>
          <a:xfrm>
            <a:off x="1028700" y="6364108"/>
            <a:ext cx="16230600" cy="2885405"/>
          </a:xfrm>
          <a:prstGeom prst="rect">
            <a:avLst/>
          </a:prstGeom>
        </p:spPr>
        <p:txBody>
          <a:bodyPr lIns="0" tIns="0" rIns="0" bIns="0" rtlCol="0" anchor="t">
            <a:spAutoFit/>
          </a:bodyPr>
          <a:lstStyle/>
          <a:p>
            <a:pPr>
              <a:lnSpc>
                <a:spcPts val="4480"/>
              </a:lnSpc>
              <a:spcBef>
                <a:spcPct val="0"/>
              </a:spcBef>
            </a:pPr>
            <a:r>
              <a:rPr lang="tr-TR" sz="3200" dirty="0" smtClean="0">
                <a:solidFill>
                  <a:schemeClr val="tx2">
                    <a:lumMod val="50000"/>
                  </a:schemeClr>
                </a:solidFill>
                <a:latin typeface="Roboto"/>
              </a:rPr>
              <a:t>  </a:t>
            </a:r>
            <a:r>
              <a:rPr lang="en-US" sz="3200" dirty="0" smtClean="0">
                <a:solidFill>
                  <a:schemeClr val="tx2">
                    <a:lumMod val="50000"/>
                  </a:schemeClr>
                </a:solidFill>
                <a:latin typeface="Roboto"/>
              </a:rPr>
              <a:t>2015 </a:t>
            </a:r>
            <a:r>
              <a:rPr lang="en-US" sz="3200" dirty="0" err="1">
                <a:solidFill>
                  <a:schemeClr val="tx2">
                    <a:lumMod val="50000"/>
                  </a:schemeClr>
                </a:solidFill>
                <a:latin typeface="Roboto"/>
              </a:rPr>
              <a:t>yılında</a:t>
            </a:r>
            <a:r>
              <a:rPr lang="en-US" sz="3200" dirty="0">
                <a:solidFill>
                  <a:schemeClr val="tx2">
                    <a:lumMod val="50000"/>
                  </a:schemeClr>
                </a:solidFill>
                <a:latin typeface="Roboto"/>
              </a:rPr>
              <a:t>, R-CNN </a:t>
            </a:r>
            <a:r>
              <a:rPr lang="en-US" sz="3200" dirty="0" err="1">
                <a:solidFill>
                  <a:schemeClr val="tx2">
                    <a:lumMod val="50000"/>
                  </a:schemeClr>
                </a:solidFill>
                <a:latin typeface="Roboto"/>
              </a:rPr>
              <a:t>makalesinin</a:t>
            </a:r>
            <a:r>
              <a:rPr lang="en-US" sz="3200" dirty="0">
                <a:solidFill>
                  <a:schemeClr val="tx2">
                    <a:lumMod val="50000"/>
                  </a:schemeClr>
                </a:solidFill>
                <a:latin typeface="Roboto"/>
              </a:rPr>
              <a:t> </a:t>
            </a:r>
            <a:r>
              <a:rPr lang="en-US" sz="3200" dirty="0" err="1">
                <a:solidFill>
                  <a:schemeClr val="tx2">
                    <a:lumMod val="50000"/>
                  </a:schemeClr>
                </a:solidFill>
                <a:latin typeface="Roboto"/>
              </a:rPr>
              <a:t>baş</a:t>
            </a:r>
            <a:r>
              <a:rPr lang="en-US" sz="3200" dirty="0">
                <a:solidFill>
                  <a:schemeClr val="tx2">
                    <a:lumMod val="50000"/>
                  </a:schemeClr>
                </a:solidFill>
                <a:latin typeface="Roboto"/>
              </a:rPr>
              <a:t> </a:t>
            </a:r>
            <a:r>
              <a:rPr lang="en-US" sz="3200" dirty="0" err="1">
                <a:solidFill>
                  <a:schemeClr val="tx2">
                    <a:lumMod val="50000"/>
                  </a:schemeClr>
                </a:solidFill>
                <a:latin typeface="Roboto"/>
              </a:rPr>
              <a:t>yazarı</a:t>
            </a:r>
            <a:r>
              <a:rPr lang="en-US" sz="3200" dirty="0">
                <a:solidFill>
                  <a:schemeClr val="tx2">
                    <a:lumMod val="50000"/>
                  </a:schemeClr>
                </a:solidFill>
                <a:latin typeface="Roboto"/>
              </a:rPr>
              <a:t>, </a:t>
            </a:r>
            <a:r>
              <a:rPr lang="en-US" sz="3200" dirty="0" err="1">
                <a:solidFill>
                  <a:schemeClr val="tx2">
                    <a:lumMod val="50000"/>
                  </a:schemeClr>
                </a:solidFill>
                <a:latin typeface="Roboto"/>
              </a:rPr>
              <a:t>öncekinin</a:t>
            </a:r>
            <a:r>
              <a:rPr lang="en-US" sz="3200" dirty="0">
                <a:solidFill>
                  <a:schemeClr val="tx2">
                    <a:lumMod val="50000"/>
                  </a:schemeClr>
                </a:solidFill>
                <a:latin typeface="Roboto"/>
              </a:rPr>
              <a:t> </a:t>
            </a:r>
            <a:r>
              <a:rPr lang="en-US" sz="3200" dirty="0" err="1">
                <a:solidFill>
                  <a:schemeClr val="tx2">
                    <a:lumMod val="50000"/>
                  </a:schemeClr>
                </a:solidFill>
                <a:latin typeface="Roboto"/>
              </a:rPr>
              <a:t>bazı</a:t>
            </a:r>
            <a:r>
              <a:rPr lang="en-US" sz="3200" dirty="0">
                <a:solidFill>
                  <a:schemeClr val="tx2">
                    <a:lumMod val="50000"/>
                  </a:schemeClr>
                </a:solidFill>
                <a:latin typeface="Roboto"/>
              </a:rPr>
              <a:t> </a:t>
            </a:r>
            <a:r>
              <a:rPr lang="en-US" sz="3200" dirty="0" err="1">
                <a:solidFill>
                  <a:schemeClr val="tx2">
                    <a:lumMod val="50000"/>
                  </a:schemeClr>
                </a:solidFill>
                <a:latin typeface="Roboto"/>
              </a:rPr>
              <a:t>sorunlarını</a:t>
            </a:r>
            <a:r>
              <a:rPr lang="en-US" sz="3200" dirty="0">
                <a:solidFill>
                  <a:schemeClr val="tx2">
                    <a:lumMod val="50000"/>
                  </a:schemeClr>
                </a:solidFill>
                <a:latin typeface="Roboto"/>
              </a:rPr>
              <a:t> </a:t>
            </a:r>
            <a:r>
              <a:rPr lang="en-US" sz="3200" dirty="0" err="1">
                <a:solidFill>
                  <a:schemeClr val="tx2">
                    <a:lumMod val="50000"/>
                  </a:schemeClr>
                </a:solidFill>
                <a:latin typeface="Roboto"/>
              </a:rPr>
              <a:t>çözen</a:t>
            </a:r>
            <a:r>
              <a:rPr lang="en-US" sz="3200" dirty="0">
                <a:solidFill>
                  <a:schemeClr val="tx2">
                    <a:lumMod val="50000"/>
                  </a:schemeClr>
                </a:solidFill>
                <a:latin typeface="Roboto"/>
              </a:rPr>
              <a:t> Fast R-CNN </a:t>
            </a:r>
            <a:r>
              <a:rPr lang="en-US" sz="3200" dirty="0" err="1">
                <a:solidFill>
                  <a:schemeClr val="tx2">
                    <a:lumMod val="50000"/>
                  </a:schemeClr>
                </a:solidFill>
                <a:latin typeface="Roboto"/>
              </a:rPr>
              <a:t>adlı</a:t>
            </a:r>
            <a:r>
              <a:rPr lang="en-US" sz="3200" dirty="0">
                <a:solidFill>
                  <a:schemeClr val="tx2">
                    <a:lumMod val="50000"/>
                  </a:schemeClr>
                </a:solidFill>
                <a:latin typeface="Roboto"/>
              </a:rPr>
              <a:t> </a:t>
            </a:r>
            <a:r>
              <a:rPr lang="en-US" sz="3200" dirty="0" err="1">
                <a:solidFill>
                  <a:schemeClr val="tx2">
                    <a:lumMod val="50000"/>
                  </a:schemeClr>
                </a:solidFill>
                <a:latin typeface="Roboto"/>
              </a:rPr>
              <a:t>yeni</a:t>
            </a:r>
            <a:r>
              <a:rPr lang="en-US" sz="3200" dirty="0">
                <a:solidFill>
                  <a:schemeClr val="tx2">
                    <a:lumMod val="50000"/>
                  </a:schemeClr>
                </a:solidFill>
                <a:latin typeface="Roboto"/>
              </a:rPr>
              <a:t> </a:t>
            </a:r>
            <a:r>
              <a:rPr lang="en-US" sz="3200" dirty="0" err="1">
                <a:solidFill>
                  <a:schemeClr val="tx2">
                    <a:lumMod val="50000"/>
                  </a:schemeClr>
                </a:solidFill>
                <a:latin typeface="Roboto"/>
              </a:rPr>
              <a:t>bir</a:t>
            </a:r>
            <a:r>
              <a:rPr lang="en-US" sz="3200" dirty="0">
                <a:solidFill>
                  <a:schemeClr val="tx2">
                    <a:lumMod val="50000"/>
                  </a:schemeClr>
                </a:solidFill>
                <a:latin typeface="Roboto"/>
              </a:rPr>
              <a:t> </a:t>
            </a:r>
            <a:r>
              <a:rPr lang="en-US" sz="3200" dirty="0" err="1">
                <a:solidFill>
                  <a:schemeClr val="tx2">
                    <a:lumMod val="50000"/>
                  </a:schemeClr>
                </a:solidFill>
                <a:latin typeface="Roboto"/>
              </a:rPr>
              <a:t>mimari</a:t>
            </a:r>
            <a:r>
              <a:rPr lang="en-US" sz="3200" dirty="0">
                <a:solidFill>
                  <a:schemeClr val="tx2">
                    <a:lumMod val="50000"/>
                  </a:schemeClr>
                </a:solidFill>
                <a:latin typeface="Roboto"/>
              </a:rPr>
              <a:t> </a:t>
            </a:r>
            <a:r>
              <a:rPr lang="en-US" sz="3200" dirty="0" err="1">
                <a:solidFill>
                  <a:schemeClr val="tx2">
                    <a:lumMod val="50000"/>
                  </a:schemeClr>
                </a:solidFill>
                <a:latin typeface="Roboto"/>
              </a:rPr>
              <a:t>önerdi</a:t>
            </a:r>
            <a:r>
              <a:rPr lang="en-US" sz="3200" dirty="0">
                <a:solidFill>
                  <a:schemeClr val="tx2">
                    <a:lumMod val="50000"/>
                  </a:schemeClr>
                </a:solidFill>
                <a:latin typeface="Roboto"/>
              </a:rPr>
              <a:t>. Fast R-CNN, </a:t>
            </a:r>
            <a:r>
              <a:rPr lang="en-US" sz="3200" dirty="0" err="1">
                <a:solidFill>
                  <a:schemeClr val="tx2">
                    <a:lumMod val="50000"/>
                  </a:schemeClr>
                </a:solidFill>
                <a:latin typeface="Roboto"/>
              </a:rPr>
              <a:t>özellik</a:t>
            </a:r>
            <a:r>
              <a:rPr lang="en-US" sz="3200" dirty="0">
                <a:solidFill>
                  <a:schemeClr val="tx2">
                    <a:lumMod val="50000"/>
                  </a:schemeClr>
                </a:solidFill>
                <a:latin typeface="Roboto"/>
              </a:rPr>
              <a:t> </a:t>
            </a:r>
            <a:r>
              <a:rPr lang="en-US" sz="3200" dirty="0" err="1">
                <a:solidFill>
                  <a:schemeClr val="tx2">
                    <a:lumMod val="50000"/>
                  </a:schemeClr>
                </a:solidFill>
                <a:latin typeface="Roboto"/>
              </a:rPr>
              <a:t>çıkarma</a:t>
            </a:r>
            <a:r>
              <a:rPr lang="en-US" sz="3200" dirty="0">
                <a:solidFill>
                  <a:schemeClr val="tx2">
                    <a:lumMod val="50000"/>
                  </a:schemeClr>
                </a:solidFill>
                <a:latin typeface="Roboto"/>
              </a:rPr>
              <a:t> </a:t>
            </a:r>
            <a:r>
              <a:rPr lang="en-US" sz="3200" dirty="0" err="1">
                <a:solidFill>
                  <a:schemeClr val="tx2">
                    <a:lumMod val="50000"/>
                  </a:schemeClr>
                </a:solidFill>
                <a:latin typeface="Roboto"/>
              </a:rPr>
              <a:t>ve</a:t>
            </a:r>
            <a:r>
              <a:rPr lang="en-US" sz="3200" dirty="0">
                <a:solidFill>
                  <a:schemeClr val="tx2">
                    <a:lumMod val="50000"/>
                  </a:schemeClr>
                </a:solidFill>
                <a:latin typeface="Roboto"/>
              </a:rPr>
              <a:t> </a:t>
            </a:r>
            <a:r>
              <a:rPr lang="en-US" sz="3200" dirty="0" err="1">
                <a:solidFill>
                  <a:schemeClr val="tx2">
                    <a:lumMod val="50000"/>
                  </a:schemeClr>
                </a:solidFill>
                <a:latin typeface="Roboto"/>
              </a:rPr>
              <a:t>bölge</a:t>
            </a:r>
            <a:r>
              <a:rPr lang="en-US" sz="3200" dirty="0">
                <a:solidFill>
                  <a:schemeClr val="tx2">
                    <a:lumMod val="50000"/>
                  </a:schemeClr>
                </a:solidFill>
                <a:latin typeface="Roboto"/>
              </a:rPr>
              <a:t> </a:t>
            </a:r>
            <a:r>
              <a:rPr lang="en-US" sz="3200" dirty="0" err="1">
                <a:solidFill>
                  <a:schemeClr val="tx2">
                    <a:lumMod val="50000"/>
                  </a:schemeClr>
                </a:solidFill>
                <a:latin typeface="Roboto"/>
              </a:rPr>
              <a:t>seçimini</a:t>
            </a:r>
            <a:r>
              <a:rPr lang="en-US" sz="3200" dirty="0">
                <a:solidFill>
                  <a:schemeClr val="tx2">
                    <a:lumMod val="50000"/>
                  </a:schemeClr>
                </a:solidFill>
                <a:latin typeface="Roboto"/>
              </a:rPr>
              <a:t> </a:t>
            </a:r>
            <a:r>
              <a:rPr lang="en-US" sz="3200" dirty="0" err="1">
                <a:solidFill>
                  <a:schemeClr val="tx2">
                    <a:lumMod val="50000"/>
                  </a:schemeClr>
                </a:solidFill>
                <a:latin typeface="Roboto"/>
              </a:rPr>
              <a:t>tek</a:t>
            </a:r>
            <a:r>
              <a:rPr lang="en-US" sz="3200" dirty="0">
                <a:solidFill>
                  <a:schemeClr val="tx2">
                    <a:lumMod val="50000"/>
                  </a:schemeClr>
                </a:solidFill>
                <a:latin typeface="Roboto"/>
              </a:rPr>
              <a:t> </a:t>
            </a:r>
            <a:r>
              <a:rPr lang="en-US" sz="3200" dirty="0" err="1">
                <a:solidFill>
                  <a:schemeClr val="tx2">
                    <a:lumMod val="50000"/>
                  </a:schemeClr>
                </a:solidFill>
                <a:latin typeface="Roboto"/>
              </a:rPr>
              <a:t>bir</a:t>
            </a:r>
            <a:r>
              <a:rPr lang="en-US" sz="3200" dirty="0">
                <a:solidFill>
                  <a:schemeClr val="tx2">
                    <a:lumMod val="50000"/>
                  </a:schemeClr>
                </a:solidFill>
                <a:latin typeface="Roboto"/>
              </a:rPr>
              <a:t> </a:t>
            </a:r>
            <a:r>
              <a:rPr lang="en-US" sz="3200" dirty="0" err="1">
                <a:solidFill>
                  <a:schemeClr val="tx2">
                    <a:lumMod val="50000"/>
                  </a:schemeClr>
                </a:solidFill>
                <a:latin typeface="Roboto"/>
              </a:rPr>
              <a:t>makine</a:t>
            </a:r>
            <a:r>
              <a:rPr lang="en-US" sz="3200" dirty="0">
                <a:solidFill>
                  <a:schemeClr val="tx2">
                    <a:lumMod val="50000"/>
                  </a:schemeClr>
                </a:solidFill>
                <a:latin typeface="Roboto"/>
              </a:rPr>
              <a:t> </a:t>
            </a:r>
            <a:r>
              <a:rPr lang="en-US" sz="3200" dirty="0" err="1">
                <a:solidFill>
                  <a:schemeClr val="tx2">
                    <a:lumMod val="50000"/>
                  </a:schemeClr>
                </a:solidFill>
                <a:latin typeface="Roboto"/>
              </a:rPr>
              <a:t>öğrenimi</a:t>
            </a:r>
            <a:r>
              <a:rPr lang="en-US" sz="3200" dirty="0">
                <a:solidFill>
                  <a:schemeClr val="tx2">
                    <a:lumMod val="50000"/>
                  </a:schemeClr>
                </a:solidFill>
                <a:latin typeface="Roboto"/>
              </a:rPr>
              <a:t> </a:t>
            </a:r>
            <a:r>
              <a:rPr lang="en-US" sz="3200" dirty="0" err="1">
                <a:solidFill>
                  <a:schemeClr val="tx2">
                    <a:lumMod val="50000"/>
                  </a:schemeClr>
                </a:solidFill>
                <a:latin typeface="Roboto"/>
              </a:rPr>
              <a:t>modeline</a:t>
            </a:r>
            <a:r>
              <a:rPr lang="en-US" sz="3200" dirty="0">
                <a:solidFill>
                  <a:schemeClr val="tx2">
                    <a:lumMod val="50000"/>
                  </a:schemeClr>
                </a:solidFill>
                <a:latin typeface="Roboto"/>
              </a:rPr>
              <a:t> </a:t>
            </a:r>
            <a:r>
              <a:rPr lang="en-US" sz="3200" dirty="0" err="1">
                <a:solidFill>
                  <a:schemeClr val="tx2">
                    <a:lumMod val="50000"/>
                  </a:schemeClr>
                </a:solidFill>
                <a:latin typeface="Roboto"/>
              </a:rPr>
              <a:t>getiriyor</a:t>
            </a:r>
            <a:r>
              <a:rPr lang="en-US" sz="3200" dirty="0">
                <a:solidFill>
                  <a:schemeClr val="tx2">
                    <a:lumMod val="50000"/>
                  </a:schemeClr>
                </a:solidFill>
                <a:latin typeface="Roboto"/>
              </a:rPr>
              <a:t>.</a:t>
            </a:r>
          </a:p>
          <a:p>
            <a:pPr>
              <a:lnSpc>
                <a:spcPts val="4480"/>
              </a:lnSpc>
              <a:spcBef>
                <a:spcPct val="0"/>
              </a:spcBef>
            </a:pPr>
            <a:r>
              <a:rPr lang="tr-TR" sz="3200" dirty="0">
                <a:solidFill>
                  <a:schemeClr val="tx2">
                    <a:lumMod val="50000"/>
                  </a:schemeClr>
                </a:solidFill>
                <a:latin typeface="Roboto"/>
              </a:rPr>
              <a:t> </a:t>
            </a:r>
            <a:r>
              <a:rPr lang="tr-TR" sz="3200" dirty="0" smtClean="0">
                <a:solidFill>
                  <a:schemeClr val="tx2">
                    <a:lumMod val="50000"/>
                  </a:schemeClr>
                </a:solidFill>
                <a:latin typeface="Roboto"/>
              </a:rPr>
              <a:t> </a:t>
            </a:r>
            <a:r>
              <a:rPr lang="en-US" sz="3200" dirty="0" err="1" smtClean="0">
                <a:solidFill>
                  <a:schemeClr val="tx2">
                    <a:lumMod val="50000"/>
                  </a:schemeClr>
                </a:solidFill>
                <a:latin typeface="Roboto"/>
              </a:rPr>
              <a:t>Hızlı</a:t>
            </a:r>
            <a:r>
              <a:rPr lang="en-US" sz="3200" dirty="0" smtClean="0">
                <a:solidFill>
                  <a:schemeClr val="tx2">
                    <a:lumMod val="50000"/>
                  </a:schemeClr>
                </a:solidFill>
                <a:latin typeface="Roboto"/>
              </a:rPr>
              <a:t> </a:t>
            </a:r>
            <a:r>
              <a:rPr lang="en-US" sz="3200" dirty="0">
                <a:solidFill>
                  <a:schemeClr val="tx2">
                    <a:lumMod val="50000"/>
                  </a:schemeClr>
                </a:solidFill>
                <a:latin typeface="Roboto"/>
              </a:rPr>
              <a:t>R-CNN, </a:t>
            </a:r>
            <a:r>
              <a:rPr lang="en-US" sz="3200" dirty="0" err="1">
                <a:solidFill>
                  <a:schemeClr val="tx2">
                    <a:lumMod val="50000"/>
                  </a:schemeClr>
                </a:solidFill>
                <a:latin typeface="Roboto"/>
              </a:rPr>
              <a:t>bir</a:t>
            </a:r>
            <a:r>
              <a:rPr lang="en-US" sz="3200" dirty="0">
                <a:solidFill>
                  <a:schemeClr val="tx2">
                    <a:lumMod val="50000"/>
                  </a:schemeClr>
                </a:solidFill>
                <a:latin typeface="Roboto"/>
              </a:rPr>
              <a:t> </a:t>
            </a:r>
            <a:r>
              <a:rPr lang="en-US" sz="3200" dirty="0" err="1">
                <a:solidFill>
                  <a:schemeClr val="tx2">
                    <a:lumMod val="50000"/>
                  </a:schemeClr>
                </a:solidFill>
                <a:latin typeface="Roboto"/>
              </a:rPr>
              <a:t>görüntü</a:t>
            </a:r>
            <a:r>
              <a:rPr lang="en-US" sz="3200" dirty="0">
                <a:solidFill>
                  <a:schemeClr val="tx2">
                    <a:lumMod val="50000"/>
                  </a:schemeClr>
                </a:solidFill>
                <a:latin typeface="Roboto"/>
              </a:rPr>
              <a:t> </a:t>
            </a:r>
            <a:r>
              <a:rPr lang="en-US" sz="3200" dirty="0" err="1">
                <a:solidFill>
                  <a:schemeClr val="tx2">
                    <a:lumMod val="50000"/>
                  </a:schemeClr>
                </a:solidFill>
                <a:latin typeface="Roboto"/>
              </a:rPr>
              <a:t>ve</a:t>
            </a:r>
            <a:r>
              <a:rPr lang="en-US" sz="3200" dirty="0">
                <a:solidFill>
                  <a:schemeClr val="tx2">
                    <a:lumMod val="50000"/>
                  </a:schemeClr>
                </a:solidFill>
                <a:latin typeface="Roboto"/>
              </a:rPr>
              <a:t> </a:t>
            </a:r>
            <a:r>
              <a:rPr lang="en-US" sz="3200" dirty="0" err="1">
                <a:solidFill>
                  <a:schemeClr val="tx2">
                    <a:lumMod val="50000"/>
                  </a:schemeClr>
                </a:solidFill>
                <a:latin typeface="Roboto"/>
              </a:rPr>
              <a:t>bir</a:t>
            </a:r>
            <a:r>
              <a:rPr lang="en-US" sz="3200" dirty="0">
                <a:solidFill>
                  <a:schemeClr val="tx2">
                    <a:lumMod val="50000"/>
                  </a:schemeClr>
                </a:solidFill>
                <a:latin typeface="Roboto"/>
              </a:rPr>
              <a:t> </a:t>
            </a:r>
            <a:r>
              <a:rPr lang="en-US" sz="3200" dirty="0" err="1">
                <a:solidFill>
                  <a:schemeClr val="tx2">
                    <a:lumMod val="50000"/>
                  </a:schemeClr>
                </a:solidFill>
                <a:latin typeface="Roboto"/>
              </a:rPr>
              <a:t>dizi</a:t>
            </a:r>
            <a:r>
              <a:rPr lang="en-US" sz="3200" dirty="0">
                <a:solidFill>
                  <a:schemeClr val="tx2">
                    <a:lumMod val="50000"/>
                  </a:schemeClr>
                </a:solidFill>
                <a:latin typeface="Roboto"/>
              </a:rPr>
              <a:t> </a:t>
            </a:r>
            <a:r>
              <a:rPr lang="en-US" sz="3200" dirty="0" err="1">
                <a:solidFill>
                  <a:schemeClr val="tx2">
                    <a:lumMod val="50000"/>
                  </a:schemeClr>
                </a:solidFill>
                <a:latin typeface="Roboto"/>
              </a:rPr>
              <a:t>RoI</a:t>
            </a:r>
            <a:r>
              <a:rPr lang="en-US" sz="3200" dirty="0">
                <a:solidFill>
                  <a:schemeClr val="tx2">
                    <a:lumMod val="50000"/>
                  </a:schemeClr>
                </a:solidFill>
                <a:latin typeface="Roboto"/>
              </a:rPr>
              <a:t> </a:t>
            </a:r>
            <a:r>
              <a:rPr lang="en-US" sz="3200" dirty="0" err="1">
                <a:solidFill>
                  <a:schemeClr val="tx2">
                    <a:lumMod val="50000"/>
                  </a:schemeClr>
                </a:solidFill>
                <a:latin typeface="Roboto"/>
              </a:rPr>
              <a:t>alır</a:t>
            </a:r>
            <a:r>
              <a:rPr lang="en-US" sz="3200" dirty="0">
                <a:solidFill>
                  <a:schemeClr val="tx2">
                    <a:lumMod val="50000"/>
                  </a:schemeClr>
                </a:solidFill>
                <a:latin typeface="Roboto"/>
              </a:rPr>
              <a:t> </a:t>
            </a:r>
            <a:r>
              <a:rPr lang="en-US" sz="3200" dirty="0" err="1">
                <a:solidFill>
                  <a:schemeClr val="tx2">
                    <a:lumMod val="50000"/>
                  </a:schemeClr>
                </a:solidFill>
                <a:latin typeface="Roboto"/>
              </a:rPr>
              <a:t>ve</a:t>
            </a:r>
            <a:r>
              <a:rPr lang="en-US" sz="3200" dirty="0">
                <a:solidFill>
                  <a:schemeClr val="tx2">
                    <a:lumMod val="50000"/>
                  </a:schemeClr>
                </a:solidFill>
                <a:latin typeface="Roboto"/>
              </a:rPr>
              <a:t> </a:t>
            </a:r>
            <a:r>
              <a:rPr lang="en-US" sz="3200" dirty="0" err="1">
                <a:solidFill>
                  <a:schemeClr val="tx2">
                    <a:lumMod val="50000"/>
                  </a:schemeClr>
                </a:solidFill>
                <a:latin typeface="Roboto"/>
              </a:rPr>
              <a:t>görüntüde</a:t>
            </a:r>
            <a:r>
              <a:rPr lang="en-US" sz="3200" dirty="0">
                <a:solidFill>
                  <a:schemeClr val="tx2">
                    <a:lumMod val="50000"/>
                  </a:schemeClr>
                </a:solidFill>
                <a:latin typeface="Roboto"/>
              </a:rPr>
              <a:t> </a:t>
            </a:r>
            <a:r>
              <a:rPr lang="en-US" sz="3200" dirty="0" err="1">
                <a:solidFill>
                  <a:schemeClr val="tx2">
                    <a:lumMod val="50000"/>
                  </a:schemeClr>
                </a:solidFill>
                <a:latin typeface="Roboto"/>
              </a:rPr>
              <a:t>algılanan</a:t>
            </a:r>
            <a:r>
              <a:rPr lang="en-US" sz="3200" dirty="0">
                <a:solidFill>
                  <a:schemeClr val="tx2">
                    <a:lumMod val="50000"/>
                  </a:schemeClr>
                </a:solidFill>
                <a:latin typeface="Roboto"/>
              </a:rPr>
              <a:t> </a:t>
            </a:r>
            <a:r>
              <a:rPr lang="en-US" sz="3200" dirty="0" err="1">
                <a:solidFill>
                  <a:schemeClr val="tx2">
                    <a:lumMod val="50000"/>
                  </a:schemeClr>
                </a:solidFill>
                <a:latin typeface="Roboto"/>
              </a:rPr>
              <a:t>nesnelerin</a:t>
            </a:r>
            <a:r>
              <a:rPr lang="en-US" sz="3200" dirty="0">
                <a:solidFill>
                  <a:schemeClr val="tx2">
                    <a:lumMod val="50000"/>
                  </a:schemeClr>
                </a:solidFill>
                <a:latin typeface="Roboto"/>
              </a:rPr>
              <a:t> </a:t>
            </a:r>
            <a:r>
              <a:rPr lang="en-US" sz="3200" dirty="0" err="1">
                <a:solidFill>
                  <a:schemeClr val="tx2">
                    <a:lumMod val="50000"/>
                  </a:schemeClr>
                </a:solidFill>
                <a:latin typeface="Roboto"/>
              </a:rPr>
              <a:t>sınırlayıcı</a:t>
            </a:r>
            <a:r>
              <a:rPr lang="en-US" sz="3200" dirty="0">
                <a:solidFill>
                  <a:schemeClr val="tx2">
                    <a:lumMod val="50000"/>
                  </a:schemeClr>
                </a:solidFill>
                <a:latin typeface="Roboto"/>
              </a:rPr>
              <a:t> </a:t>
            </a:r>
            <a:r>
              <a:rPr lang="en-US" sz="3200" dirty="0" err="1">
                <a:solidFill>
                  <a:schemeClr val="tx2">
                    <a:lumMod val="50000"/>
                  </a:schemeClr>
                </a:solidFill>
                <a:latin typeface="Roboto"/>
              </a:rPr>
              <a:t>kutularının</a:t>
            </a:r>
            <a:r>
              <a:rPr lang="en-US" sz="3200" dirty="0">
                <a:solidFill>
                  <a:schemeClr val="tx2">
                    <a:lumMod val="50000"/>
                  </a:schemeClr>
                </a:solidFill>
                <a:latin typeface="Roboto"/>
              </a:rPr>
              <a:t> </a:t>
            </a:r>
            <a:r>
              <a:rPr lang="en-US" sz="3200" dirty="0" err="1">
                <a:solidFill>
                  <a:schemeClr val="tx2">
                    <a:lumMod val="50000"/>
                  </a:schemeClr>
                </a:solidFill>
                <a:latin typeface="Roboto"/>
              </a:rPr>
              <a:t>ve</a:t>
            </a:r>
            <a:r>
              <a:rPr lang="en-US" sz="3200" dirty="0">
                <a:solidFill>
                  <a:schemeClr val="tx2">
                    <a:lumMod val="50000"/>
                  </a:schemeClr>
                </a:solidFill>
                <a:latin typeface="Roboto"/>
              </a:rPr>
              <a:t> </a:t>
            </a:r>
            <a:r>
              <a:rPr lang="en-US" sz="3200" dirty="0" err="1">
                <a:solidFill>
                  <a:schemeClr val="tx2">
                    <a:lumMod val="50000"/>
                  </a:schemeClr>
                </a:solidFill>
                <a:latin typeface="Roboto"/>
              </a:rPr>
              <a:t>sınıflarının</a:t>
            </a:r>
            <a:r>
              <a:rPr lang="en-US" sz="3200" dirty="0">
                <a:solidFill>
                  <a:schemeClr val="tx2">
                    <a:lumMod val="50000"/>
                  </a:schemeClr>
                </a:solidFill>
                <a:latin typeface="Roboto"/>
              </a:rPr>
              <a:t> </a:t>
            </a:r>
            <a:r>
              <a:rPr lang="en-US" sz="3200" dirty="0" err="1">
                <a:solidFill>
                  <a:schemeClr val="tx2">
                    <a:lumMod val="50000"/>
                  </a:schemeClr>
                </a:solidFill>
                <a:latin typeface="Roboto"/>
              </a:rPr>
              <a:t>bir</a:t>
            </a:r>
            <a:r>
              <a:rPr lang="en-US" sz="3200" dirty="0">
                <a:solidFill>
                  <a:schemeClr val="tx2">
                    <a:lumMod val="50000"/>
                  </a:schemeClr>
                </a:solidFill>
                <a:latin typeface="Roboto"/>
              </a:rPr>
              <a:t> </a:t>
            </a:r>
            <a:r>
              <a:rPr lang="en-US" sz="3200" dirty="0" err="1">
                <a:solidFill>
                  <a:schemeClr val="tx2">
                    <a:lumMod val="50000"/>
                  </a:schemeClr>
                </a:solidFill>
                <a:latin typeface="Roboto"/>
              </a:rPr>
              <a:t>listesini</a:t>
            </a:r>
            <a:r>
              <a:rPr lang="en-US" sz="3200" dirty="0">
                <a:solidFill>
                  <a:schemeClr val="tx2">
                    <a:lumMod val="50000"/>
                  </a:schemeClr>
                </a:solidFill>
                <a:latin typeface="Roboto"/>
              </a:rPr>
              <a:t> </a:t>
            </a:r>
            <a:r>
              <a:rPr lang="en-US" sz="3200" dirty="0" err="1">
                <a:solidFill>
                  <a:schemeClr val="tx2">
                    <a:lumMod val="50000"/>
                  </a:schemeClr>
                </a:solidFill>
                <a:latin typeface="Roboto"/>
              </a:rPr>
              <a:t>döndürür</a:t>
            </a:r>
            <a:r>
              <a:rPr lang="en-US" sz="3200" dirty="0">
                <a:solidFill>
                  <a:schemeClr val="tx2">
                    <a:lumMod val="50000"/>
                  </a:schemeClr>
                </a:solidFill>
                <a:latin typeface="Roboto"/>
              </a:rPr>
              <a:t>.</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4"/>
          <p:cNvSpPr txBox="1"/>
          <p:nvPr/>
        </p:nvSpPr>
        <p:spPr>
          <a:xfrm>
            <a:off x="1028700" y="1009650"/>
            <a:ext cx="16230600" cy="4385816"/>
          </a:xfrm>
          <a:prstGeom prst="rect">
            <a:avLst/>
          </a:prstGeom>
        </p:spPr>
        <p:txBody>
          <a:bodyPr lIns="0" tIns="0" rIns="0" bIns="0" rtlCol="0" anchor="t">
            <a:spAutoFit/>
          </a:bodyPr>
          <a:lstStyle/>
          <a:p>
            <a:pPr>
              <a:lnSpc>
                <a:spcPts val="3840"/>
              </a:lnSpc>
            </a:pPr>
            <a:r>
              <a:rPr lang="en-US" sz="3200" dirty="0">
                <a:solidFill>
                  <a:schemeClr val="tx2">
                    <a:lumMod val="50000"/>
                  </a:schemeClr>
                </a:solidFill>
                <a:latin typeface="Roboto" panose="020B0604020202020204" charset="0"/>
                <a:ea typeface="Roboto" panose="020B0604020202020204" charset="0"/>
              </a:rPr>
              <a:t>Fast R-</a:t>
            </a:r>
            <a:r>
              <a:rPr lang="en-US" sz="3200" dirty="0" err="1">
                <a:solidFill>
                  <a:schemeClr val="tx2">
                    <a:lumMod val="50000"/>
                  </a:schemeClr>
                </a:solidFill>
                <a:latin typeface="Roboto" panose="020B0604020202020204" charset="0"/>
                <a:ea typeface="Roboto" panose="020B0604020202020204" charset="0"/>
              </a:rPr>
              <a:t>CNN'deki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en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önemli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yeniliklerden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biri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bir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görüntü</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için</a:t>
            </a:r>
            <a:r>
              <a:rPr lang="en-US" sz="3200" dirty="0">
                <a:solidFill>
                  <a:schemeClr val="tx2">
                    <a:lumMod val="50000"/>
                  </a:schemeClr>
                </a:solidFill>
                <a:latin typeface="Roboto" panose="020B0604020202020204" charset="0"/>
                <a:ea typeface="Roboto" panose="020B0604020202020204" charset="0"/>
              </a:rPr>
              <a:t> CNN </a:t>
            </a:r>
            <a:r>
              <a:rPr lang="en-US" sz="3200" dirty="0" err="1">
                <a:solidFill>
                  <a:schemeClr val="tx2">
                    <a:lumMod val="50000"/>
                  </a:schemeClr>
                </a:solidFill>
                <a:latin typeface="Roboto" panose="020B0604020202020204" charset="0"/>
                <a:ea typeface="Roboto" panose="020B0604020202020204" charset="0"/>
              </a:rPr>
              <a:t>özellik</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haritalarını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ve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ilgi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alanlarını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alan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ve</a:t>
            </a:r>
            <a:r>
              <a:rPr lang="en-US" sz="3200" dirty="0">
                <a:solidFill>
                  <a:schemeClr val="tx2">
                    <a:lumMod val="50000"/>
                  </a:schemeClr>
                </a:solidFill>
                <a:latin typeface="Roboto" panose="020B0604020202020204" charset="0"/>
                <a:ea typeface="Roboto" panose="020B0604020202020204" charset="0"/>
              </a:rPr>
              <a:t> her </a:t>
            </a:r>
            <a:r>
              <a:rPr lang="en-US" sz="3200" dirty="0" err="1">
                <a:solidFill>
                  <a:schemeClr val="tx2">
                    <a:lumMod val="50000"/>
                  </a:schemeClr>
                </a:solidFill>
                <a:latin typeface="Roboto" panose="020B0604020202020204" charset="0"/>
                <a:ea typeface="Roboto" panose="020B0604020202020204" charset="0"/>
              </a:rPr>
              <a:t>bölge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için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karşılık</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gelen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özellikleri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sağlayan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bir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işlem</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olan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RoI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havuzlama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katmanı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idi</a:t>
            </a:r>
            <a:r>
              <a:rPr lang="en-US" sz="3200" dirty="0">
                <a:solidFill>
                  <a:schemeClr val="tx2">
                    <a:lumMod val="50000"/>
                  </a:schemeClr>
                </a:solidFill>
                <a:latin typeface="Roboto" panose="020B0604020202020204" charset="0"/>
                <a:ea typeface="Roboto" panose="020B0604020202020204" charset="0"/>
              </a:rPr>
              <a:t>. Bu, Fast R-</a:t>
            </a:r>
            <a:r>
              <a:rPr lang="en-US" sz="3200" dirty="0" err="1">
                <a:solidFill>
                  <a:schemeClr val="tx2">
                    <a:lumMod val="50000"/>
                  </a:schemeClr>
                </a:solidFill>
                <a:latin typeface="Roboto" panose="020B0604020202020204" charset="0"/>
                <a:ea typeface="Roboto" panose="020B0604020202020204" charset="0"/>
              </a:rPr>
              <a:t>CNN'nin</a:t>
            </a:r>
            <a:r>
              <a:rPr lang="en-US" sz="3200" dirty="0">
                <a:solidFill>
                  <a:schemeClr val="tx2">
                    <a:lumMod val="50000"/>
                  </a:schemeClr>
                </a:solidFill>
                <a:latin typeface="Roboto" panose="020B0604020202020204" charset="0"/>
                <a:ea typeface="Roboto" panose="020B0604020202020204" charset="0"/>
              </a:rPr>
              <a:t>, her </a:t>
            </a:r>
            <a:r>
              <a:rPr lang="en-US" sz="3200" dirty="0" err="1">
                <a:solidFill>
                  <a:schemeClr val="tx2">
                    <a:lumMod val="50000"/>
                  </a:schemeClr>
                </a:solidFill>
                <a:latin typeface="Roboto" panose="020B0604020202020204" charset="0"/>
                <a:ea typeface="Roboto" panose="020B0604020202020204" charset="0"/>
              </a:rPr>
              <a:t>bölgeyi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ayrı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ayrı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işleyen</a:t>
            </a:r>
            <a:r>
              <a:rPr lang="en-US" sz="3200" dirty="0">
                <a:solidFill>
                  <a:schemeClr val="tx2">
                    <a:lumMod val="50000"/>
                  </a:schemeClr>
                </a:solidFill>
                <a:latin typeface="Roboto" panose="020B0604020202020204" charset="0"/>
                <a:ea typeface="Roboto" panose="020B0604020202020204" charset="0"/>
              </a:rPr>
              <a:t> R-</a:t>
            </a:r>
            <a:r>
              <a:rPr lang="en-US" sz="3200" dirty="0" err="1">
                <a:solidFill>
                  <a:schemeClr val="tx2">
                    <a:lumMod val="50000"/>
                  </a:schemeClr>
                </a:solidFill>
                <a:latin typeface="Roboto" panose="020B0604020202020204" charset="0"/>
                <a:ea typeface="Roboto" panose="020B0604020202020204" charset="0"/>
              </a:rPr>
              <a:t>CNN'nin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aksine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görüntüdeki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tüm</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ilgilenilen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bölgeler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için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özellikleri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tek</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bir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geçişte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çıkarmasına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izin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verdi</a:t>
            </a:r>
            <a:r>
              <a:rPr lang="en-US" sz="3200" dirty="0">
                <a:solidFill>
                  <a:schemeClr val="tx2">
                    <a:lumMod val="50000"/>
                  </a:schemeClr>
                </a:solidFill>
                <a:latin typeface="Roboto" panose="020B0604020202020204" charset="0"/>
                <a:ea typeface="Roboto" panose="020B0604020202020204" charset="0"/>
              </a:rPr>
              <a:t>. Bu, </a:t>
            </a:r>
            <a:r>
              <a:rPr lang="en-US" sz="3200" dirty="0" err="1">
                <a:solidFill>
                  <a:schemeClr val="tx2">
                    <a:lumMod val="50000"/>
                  </a:schemeClr>
                </a:solidFill>
                <a:latin typeface="Roboto" panose="020B0604020202020204" charset="0"/>
                <a:ea typeface="Roboto" panose="020B0604020202020204" charset="0"/>
              </a:rPr>
              <a:t>hızda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önemli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bir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artışa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neden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oldu</a:t>
            </a:r>
            <a:r>
              <a:rPr lang="en-US" sz="3200" dirty="0">
                <a:solidFill>
                  <a:schemeClr val="tx2">
                    <a:lumMod val="50000"/>
                  </a:schemeClr>
                </a:solidFill>
                <a:latin typeface="Roboto" panose="020B0604020202020204" charset="0"/>
                <a:ea typeface="Roboto" panose="020B0604020202020204" charset="0"/>
              </a:rPr>
              <a:t>.</a:t>
            </a:r>
          </a:p>
          <a:p>
            <a:pPr>
              <a:lnSpc>
                <a:spcPts val="3840"/>
              </a:lnSpc>
            </a:pPr>
            <a:endParaRPr lang="en-US" sz="3200" dirty="0">
              <a:solidFill>
                <a:schemeClr val="tx2">
                  <a:lumMod val="50000"/>
                </a:schemeClr>
              </a:solidFill>
              <a:latin typeface="Roboto" panose="020B0604020202020204" charset="0"/>
              <a:ea typeface="Roboto" panose="020B0604020202020204" charset="0"/>
            </a:endParaRPr>
          </a:p>
          <a:p>
            <a:pPr>
              <a:lnSpc>
                <a:spcPts val="3840"/>
              </a:lnSpc>
            </a:pP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Ancak</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bir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sorun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çözülmeden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kaldı</a:t>
            </a:r>
            <a:r>
              <a:rPr lang="en-US" sz="3200" dirty="0">
                <a:solidFill>
                  <a:schemeClr val="tx2">
                    <a:lumMod val="50000"/>
                  </a:schemeClr>
                </a:solidFill>
                <a:latin typeface="Roboto" panose="020B0604020202020204" charset="0"/>
                <a:ea typeface="Roboto" panose="020B0604020202020204" charset="0"/>
              </a:rPr>
              <a:t>. </a:t>
            </a:r>
            <a:r>
              <a:rPr lang="tr-TR" sz="3200" smtClean="0">
                <a:solidFill>
                  <a:schemeClr val="tx2">
                    <a:lumMod val="50000"/>
                  </a:schemeClr>
                </a:solidFill>
                <a:latin typeface="Roboto" panose="020B0604020202020204" charset="0"/>
                <a:ea typeface="Roboto" panose="020B0604020202020204" charset="0"/>
              </a:rPr>
              <a:t>Fast</a:t>
            </a:r>
            <a:r>
              <a:rPr lang="en-US" sz="3200" smtClean="0">
                <a:solidFill>
                  <a:schemeClr val="tx2">
                    <a:lumMod val="50000"/>
                  </a:schemeClr>
                </a:solidFill>
                <a:latin typeface="Roboto" panose="020B0604020202020204" charset="0"/>
                <a:ea typeface="Roboto" panose="020B0604020202020204" charset="0"/>
              </a:rPr>
              <a:t> </a:t>
            </a:r>
            <a:r>
              <a:rPr lang="en-US" sz="3200" dirty="0">
                <a:solidFill>
                  <a:schemeClr val="tx2">
                    <a:lumMod val="50000"/>
                  </a:schemeClr>
                </a:solidFill>
                <a:latin typeface="Roboto" panose="020B0604020202020204" charset="0"/>
                <a:ea typeface="Roboto" panose="020B0604020202020204" charset="0"/>
              </a:rPr>
              <a:t>R-CNN, </a:t>
            </a:r>
            <a:r>
              <a:rPr lang="en-US" sz="3200" dirty="0" err="1">
                <a:solidFill>
                  <a:schemeClr val="tx2">
                    <a:lumMod val="50000"/>
                  </a:schemeClr>
                </a:solidFill>
                <a:latin typeface="Roboto" panose="020B0604020202020204" charset="0"/>
                <a:ea typeface="Roboto" panose="020B0604020202020204" charset="0"/>
              </a:rPr>
              <a:t>hala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görüntünün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bölgelerinin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çıkarılmasını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ve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modele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girdi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olarak</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sağlanmasını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gerektiriyordu</a:t>
            </a:r>
            <a:r>
              <a:rPr lang="en-US" sz="3200" dirty="0">
                <a:solidFill>
                  <a:schemeClr val="tx2">
                    <a:lumMod val="50000"/>
                  </a:schemeClr>
                </a:solidFill>
                <a:latin typeface="Roboto" panose="020B0604020202020204" charset="0"/>
                <a:ea typeface="Roboto" panose="020B0604020202020204" charset="0"/>
              </a:rPr>
              <a:t>. Fast R-CNN, </a:t>
            </a:r>
            <a:r>
              <a:rPr lang="en-US" sz="3200" dirty="0" err="1">
                <a:solidFill>
                  <a:schemeClr val="tx2">
                    <a:lumMod val="50000"/>
                  </a:schemeClr>
                </a:solidFill>
                <a:latin typeface="Roboto" panose="020B0604020202020204" charset="0"/>
                <a:ea typeface="Roboto" panose="020B0604020202020204" charset="0"/>
              </a:rPr>
              <a:t>gerçek</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zamanlı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nesne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tespiti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için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hala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hazır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değildi</a:t>
            </a:r>
            <a:r>
              <a:rPr lang="en-US" sz="3200" dirty="0">
                <a:solidFill>
                  <a:schemeClr val="tx2">
                    <a:lumMod val="50000"/>
                  </a:schemeClr>
                </a:solidFill>
                <a:latin typeface="Roboto" panose="020B0604020202020204" charset="0"/>
                <a:ea typeface="Roboto" panose="020B0604020202020204" charset="0"/>
              </a:rPr>
              <a: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a:stretch>
            <a:fillRect/>
          </a:stretch>
        </p:blipFill>
        <p:spPr>
          <a:xfrm>
            <a:off x="4270625" y="2143122"/>
            <a:ext cx="9746749" cy="5489548"/>
          </a:xfrm>
          <a:prstGeom prst="rect">
            <a:avLst/>
          </a:prstGeom>
        </p:spPr>
      </p:pic>
      <p:sp>
        <p:nvSpPr>
          <p:cNvPr id="5" name="TextBox 5"/>
          <p:cNvSpPr txBox="1"/>
          <p:nvPr/>
        </p:nvSpPr>
        <p:spPr>
          <a:xfrm>
            <a:off x="2113589" y="1019175"/>
            <a:ext cx="14060823" cy="915178"/>
          </a:xfrm>
          <a:prstGeom prst="rect">
            <a:avLst/>
          </a:prstGeom>
        </p:spPr>
        <p:txBody>
          <a:bodyPr lIns="0" tIns="0" rIns="0" bIns="0" rtlCol="0" anchor="t">
            <a:spAutoFit/>
          </a:bodyPr>
          <a:lstStyle/>
          <a:p>
            <a:pPr algn="ctr">
              <a:lnSpc>
                <a:spcPts val="7131"/>
              </a:lnSpc>
            </a:pPr>
            <a:r>
              <a:rPr lang="en-US" sz="5943" dirty="0">
                <a:solidFill>
                  <a:srgbClr val="0070C0"/>
                </a:solidFill>
                <a:latin typeface="HK Grotesk Medium Bold"/>
              </a:rPr>
              <a:t>Faster R-CNN </a:t>
            </a:r>
            <a:r>
              <a:rPr lang="en-US" sz="5943" dirty="0" err="1">
                <a:solidFill>
                  <a:srgbClr val="0070C0"/>
                </a:solidFill>
                <a:latin typeface="HK Grotesk Medium Bold"/>
              </a:rPr>
              <a:t>Derin</a:t>
            </a:r>
            <a:r>
              <a:rPr lang="en-US" sz="5943" dirty="0">
                <a:solidFill>
                  <a:srgbClr val="0070C0"/>
                </a:solidFill>
                <a:latin typeface="HK Grotesk Medium Bold"/>
              </a:rPr>
              <a:t> </a:t>
            </a:r>
            <a:r>
              <a:rPr lang="en-US" sz="5943" dirty="0" err="1">
                <a:solidFill>
                  <a:srgbClr val="0070C0"/>
                </a:solidFill>
                <a:latin typeface="HK Grotesk Medium Bold"/>
              </a:rPr>
              <a:t>Öğrenme</a:t>
            </a:r>
            <a:r>
              <a:rPr lang="en-US" sz="5943" dirty="0">
                <a:solidFill>
                  <a:srgbClr val="0070C0"/>
                </a:solidFill>
                <a:latin typeface="HK Grotesk Medium Bold"/>
              </a:rPr>
              <a:t> </a:t>
            </a:r>
            <a:r>
              <a:rPr lang="en-US" sz="5943" dirty="0" err="1">
                <a:solidFill>
                  <a:srgbClr val="0070C0"/>
                </a:solidFill>
                <a:latin typeface="HK Grotesk Medium Bold"/>
              </a:rPr>
              <a:t>Modeli</a:t>
            </a:r>
            <a:endParaRPr lang="en-US" sz="5943" dirty="0">
              <a:solidFill>
                <a:srgbClr val="0070C0"/>
              </a:solidFill>
              <a:latin typeface="HK Grotesk Medium Bold"/>
            </a:endParaRPr>
          </a:p>
        </p:txBody>
      </p:sp>
      <p:sp>
        <p:nvSpPr>
          <p:cNvPr id="6" name="TextBox 6"/>
          <p:cNvSpPr txBox="1"/>
          <p:nvPr/>
        </p:nvSpPr>
        <p:spPr>
          <a:xfrm>
            <a:off x="1028700" y="8125440"/>
            <a:ext cx="16230600" cy="1132860"/>
          </a:xfrm>
          <a:prstGeom prst="rect">
            <a:avLst/>
          </a:prstGeom>
        </p:spPr>
        <p:txBody>
          <a:bodyPr lIns="0" tIns="0" rIns="0" bIns="0" rtlCol="0" anchor="t">
            <a:spAutoFit/>
          </a:bodyPr>
          <a:lstStyle/>
          <a:p>
            <a:pPr>
              <a:lnSpc>
                <a:spcPts val="4480"/>
              </a:lnSpc>
              <a:spcBef>
                <a:spcPct val="0"/>
              </a:spcBef>
            </a:pPr>
            <a:r>
              <a:rPr lang="tr-TR" sz="3200" dirty="0" smtClean="0">
                <a:solidFill>
                  <a:schemeClr val="tx2">
                    <a:lumMod val="50000"/>
                  </a:schemeClr>
                </a:solidFill>
                <a:latin typeface="Roboto"/>
              </a:rPr>
              <a:t>   </a:t>
            </a:r>
            <a:r>
              <a:rPr lang="en-US" sz="3200" dirty="0" smtClean="0">
                <a:solidFill>
                  <a:schemeClr val="tx2">
                    <a:lumMod val="50000"/>
                  </a:schemeClr>
                </a:solidFill>
                <a:latin typeface="Roboto"/>
              </a:rPr>
              <a:t>2016'da </a:t>
            </a:r>
            <a:r>
              <a:rPr lang="en-US" sz="3200" dirty="0" err="1">
                <a:solidFill>
                  <a:schemeClr val="tx2">
                    <a:lumMod val="50000"/>
                  </a:schemeClr>
                </a:solidFill>
                <a:latin typeface="Roboto"/>
              </a:rPr>
              <a:t>tanıtılan</a:t>
            </a:r>
            <a:r>
              <a:rPr lang="en-US" sz="3200" dirty="0">
                <a:solidFill>
                  <a:schemeClr val="tx2">
                    <a:lumMod val="50000"/>
                  </a:schemeClr>
                </a:solidFill>
                <a:latin typeface="Roboto"/>
              </a:rPr>
              <a:t> </a:t>
            </a:r>
            <a:r>
              <a:rPr lang="en-US" sz="3200" dirty="0" err="1">
                <a:solidFill>
                  <a:schemeClr val="tx2">
                    <a:lumMod val="50000"/>
                  </a:schemeClr>
                </a:solidFill>
                <a:latin typeface="Roboto"/>
              </a:rPr>
              <a:t>daha</a:t>
            </a:r>
            <a:r>
              <a:rPr lang="en-US" sz="3200" dirty="0">
                <a:solidFill>
                  <a:schemeClr val="tx2">
                    <a:lumMod val="50000"/>
                  </a:schemeClr>
                </a:solidFill>
                <a:latin typeface="Roboto"/>
              </a:rPr>
              <a:t> </a:t>
            </a:r>
            <a:r>
              <a:rPr lang="en-US" sz="3200" dirty="0" err="1">
                <a:solidFill>
                  <a:schemeClr val="tx2">
                    <a:lumMod val="50000"/>
                  </a:schemeClr>
                </a:solidFill>
                <a:latin typeface="Roboto"/>
              </a:rPr>
              <a:t>hızlı</a:t>
            </a:r>
            <a:r>
              <a:rPr lang="en-US" sz="3200" dirty="0">
                <a:solidFill>
                  <a:schemeClr val="tx2">
                    <a:lumMod val="50000"/>
                  </a:schemeClr>
                </a:solidFill>
                <a:latin typeface="Roboto"/>
              </a:rPr>
              <a:t> R-CNN, </a:t>
            </a:r>
            <a:r>
              <a:rPr lang="en-US" sz="3200" dirty="0" err="1">
                <a:solidFill>
                  <a:schemeClr val="tx2">
                    <a:lumMod val="50000"/>
                  </a:schemeClr>
                </a:solidFill>
                <a:latin typeface="Roboto"/>
              </a:rPr>
              <a:t>bölge</a:t>
            </a:r>
            <a:r>
              <a:rPr lang="en-US" sz="3200" dirty="0">
                <a:solidFill>
                  <a:schemeClr val="tx2">
                    <a:lumMod val="50000"/>
                  </a:schemeClr>
                </a:solidFill>
                <a:latin typeface="Roboto"/>
              </a:rPr>
              <a:t> </a:t>
            </a:r>
            <a:r>
              <a:rPr lang="en-US" sz="3200" dirty="0" err="1">
                <a:solidFill>
                  <a:schemeClr val="tx2">
                    <a:lumMod val="50000"/>
                  </a:schemeClr>
                </a:solidFill>
                <a:latin typeface="Roboto"/>
              </a:rPr>
              <a:t>çıkarma</a:t>
            </a:r>
            <a:r>
              <a:rPr lang="en-US" sz="3200" dirty="0">
                <a:solidFill>
                  <a:schemeClr val="tx2">
                    <a:lumMod val="50000"/>
                  </a:schemeClr>
                </a:solidFill>
                <a:latin typeface="Roboto"/>
              </a:rPr>
              <a:t> </a:t>
            </a:r>
            <a:r>
              <a:rPr lang="en-US" sz="3200" dirty="0" err="1">
                <a:solidFill>
                  <a:schemeClr val="tx2">
                    <a:lumMod val="50000"/>
                  </a:schemeClr>
                </a:solidFill>
                <a:latin typeface="Roboto"/>
              </a:rPr>
              <a:t>mekanizmasını</a:t>
            </a:r>
            <a:r>
              <a:rPr lang="en-US" sz="3200" dirty="0">
                <a:solidFill>
                  <a:schemeClr val="tx2">
                    <a:lumMod val="50000"/>
                  </a:schemeClr>
                </a:solidFill>
                <a:latin typeface="Roboto"/>
              </a:rPr>
              <a:t> </a:t>
            </a:r>
            <a:r>
              <a:rPr lang="en-US" sz="3200" dirty="0" err="1">
                <a:solidFill>
                  <a:schemeClr val="tx2">
                    <a:lumMod val="50000"/>
                  </a:schemeClr>
                </a:solidFill>
                <a:latin typeface="Roboto"/>
              </a:rPr>
              <a:t>nesne</a:t>
            </a:r>
            <a:r>
              <a:rPr lang="en-US" sz="3200" dirty="0">
                <a:solidFill>
                  <a:schemeClr val="tx2">
                    <a:lumMod val="50000"/>
                  </a:schemeClr>
                </a:solidFill>
                <a:latin typeface="Roboto"/>
              </a:rPr>
              <a:t> </a:t>
            </a:r>
            <a:r>
              <a:rPr lang="en-US" sz="3200" dirty="0" err="1">
                <a:solidFill>
                  <a:schemeClr val="tx2">
                    <a:lumMod val="50000"/>
                  </a:schemeClr>
                </a:solidFill>
                <a:latin typeface="Roboto"/>
              </a:rPr>
              <a:t>algılama</a:t>
            </a:r>
            <a:r>
              <a:rPr lang="en-US" sz="3200" dirty="0">
                <a:solidFill>
                  <a:schemeClr val="tx2">
                    <a:lumMod val="50000"/>
                  </a:schemeClr>
                </a:solidFill>
                <a:latin typeface="Roboto"/>
              </a:rPr>
              <a:t> </a:t>
            </a:r>
            <a:r>
              <a:rPr lang="en-US" sz="3200" dirty="0" err="1">
                <a:solidFill>
                  <a:schemeClr val="tx2">
                    <a:lumMod val="50000"/>
                  </a:schemeClr>
                </a:solidFill>
                <a:latin typeface="Roboto"/>
              </a:rPr>
              <a:t>ağına</a:t>
            </a:r>
            <a:r>
              <a:rPr lang="en-US" sz="3200" dirty="0">
                <a:solidFill>
                  <a:schemeClr val="tx2">
                    <a:lumMod val="50000"/>
                  </a:schemeClr>
                </a:solidFill>
                <a:latin typeface="Roboto"/>
              </a:rPr>
              <a:t> </a:t>
            </a:r>
            <a:r>
              <a:rPr lang="en-US" sz="3200" dirty="0" err="1">
                <a:solidFill>
                  <a:schemeClr val="tx2">
                    <a:lumMod val="50000"/>
                  </a:schemeClr>
                </a:solidFill>
                <a:latin typeface="Roboto"/>
              </a:rPr>
              <a:t>entegre</a:t>
            </a:r>
            <a:r>
              <a:rPr lang="en-US" sz="3200" dirty="0">
                <a:solidFill>
                  <a:schemeClr val="tx2">
                    <a:lumMod val="50000"/>
                  </a:schemeClr>
                </a:solidFill>
                <a:latin typeface="Roboto"/>
              </a:rPr>
              <a:t> </a:t>
            </a:r>
            <a:r>
              <a:rPr lang="en-US" sz="3200" dirty="0" err="1">
                <a:solidFill>
                  <a:schemeClr val="tx2">
                    <a:lumMod val="50000"/>
                  </a:schemeClr>
                </a:solidFill>
                <a:latin typeface="Roboto"/>
              </a:rPr>
              <a:t>ederek</a:t>
            </a:r>
            <a:r>
              <a:rPr lang="en-US" sz="3200" dirty="0">
                <a:solidFill>
                  <a:schemeClr val="tx2">
                    <a:lumMod val="50000"/>
                  </a:schemeClr>
                </a:solidFill>
                <a:latin typeface="Roboto"/>
              </a:rPr>
              <a:t> </a:t>
            </a:r>
            <a:r>
              <a:rPr lang="en-US" sz="3200" dirty="0" err="1">
                <a:solidFill>
                  <a:schemeClr val="tx2">
                    <a:lumMod val="50000"/>
                  </a:schemeClr>
                </a:solidFill>
                <a:latin typeface="Roboto"/>
              </a:rPr>
              <a:t>nesne</a:t>
            </a:r>
            <a:r>
              <a:rPr lang="en-US" sz="3200" dirty="0">
                <a:solidFill>
                  <a:schemeClr val="tx2">
                    <a:lumMod val="50000"/>
                  </a:schemeClr>
                </a:solidFill>
                <a:latin typeface="Roboto"/>
              </a:rPr>
              <a:t> </a:t>
            </a:r>
            <a:r>
              <a:rPr lang="en-US" sz="3200" dirty="0" err="1">
                <a:solidFill>
                  <a:schemeClr val="tx2">
                    <a:lumMod val="50000"/>
                  </a:schemeClr>
                </a:solidFill>
                <a:latin typeface="Roboto"/>
              </a:rPr>
              <a:t>algılama</a:t>
            </a:r>
            <a:r>
              <a:rPr lang="en-US" sz="3200" dirty="0">
                <a:solidFill>
                  <a:schemeClr val="tx2">
                    <a:lumMod val="50000"/>
                  </a:schemeClr>
                </a:solidFill>
                <a:latin typeface="Roboto"/>
              </a:rPr>
              <a:t> </a:t>
            </a:r>
            <a:r>
              <a:rPr lang="en-US" sz="3200" dirty="0" err="1">
                <a:solidFill>
                  <a:schemeClr val="tx2">
                    <a:lumMod val="50000"/>
                  </a:schemeClr>
                </a:solidFill>
                <a:latin typeface="Roboto"/>
              </a:rPr>
              <a:t>bulmacasının</a:t>
            </a:r>
            <a:r>
              <a:rPr lang="en-US" sz="3200" dirty="0">
                <a:solidFill>
                  <a:schemeClr val="tx2">
                    <a:lumMod val="50000"/>
                  </a:schemeClr>
                </a:solidFill>
                <a:latin typeface="Roboto"/>
              </a:rPr>
              <a:t> son </a:t>
            </a:r>
            <a:r>
              <a:rPr lang="en-US" sz="3200" dirty="0" err="1">
                <a:solidFill>
                  <a:schemeClr val="tx2">
                    <a:lumMod val="50000"/>
                  </a:schemeClr>
                </a:solidFill>
                <a:latin typeface="Roboto"/>
              </a:rPr>
              <a:t>parçasını</a:t>
            </a:r>
            <a:r>
              <a:rPr lang="en-US" sz="3200" dirty="0">
                <a:solidFill>
                  <a:schemeClr val="tx2">
                    <a:lumMod val="50000"/>
                  </a:schemeClr>
                </a:solidFill>
                <a:latin typeface="Roboto"/>
              </a:rPr>
              <a:t> </a:t>
            </a:r>
            <a:r>
              <a:rPr lang="en-US" sz="3200" dirty="0" err="1">
                <a:solidFill>
                  <a:schemeClr val="tx2">
                    <a:lumMod val="50000"/>
                  </a:schemeClr>
                </a:solidFill>
                <a:latin typeface="Roboto"/>
              </a:rPr>
              <a:t>çözüyor</a:t>
            </a:r>
            <a:r>
              <a:rPr lang="en-US" sz="3200" dirty="0">
                <a:solidFill>
                  <a:schemeClr val="tx2">
                    <a:lumMod val="50000"/>
                  </a:schemeClr>
                </a:solidFill>
                <a:latin typeface="Roboto"/>
              </a:rPr>
              <a: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4"/>
          <p:cNvSpPr txBox="1"/>
          <p:nvPr/>
        </p:nvSpPr>
        <p:spPr>
          <a:xfrm>
            <a:off x="1028700" y="1009650"/>
            <a:ext cx="16230600" cy="5383857"/>
          </a:xfrm>
          <a:prstGeom prst="rect">
            <a:avLst/>
          </a:prstGeom>
        </p:spPr>
        <p:txBody>
          <a:bodyPr lIns="0" tIns="0" rIns="0" bIns="0" rtlCol="0" anchor="t">
            <a:spAutoFit/>
          </a:bodyPr>
          <a:lstStyle/>
          <a:p>
            <a:pPr>
              <a:lnSpc>
                <a:spcPts val="3840"/>
              </a:lnSpc>
            </a:pPr>
            <a:r>
              <a:rPr lang="tr-TR" sz="3200" dirty="0" smtClean="0">
                <a:solidFill>
                  <a:schemeClr val="tx2">
                    <a:lumMod val="50000"/>
                  </a:schemeClr>
                </a:solidFill>
                <a:latin typeface="Roboto" panose="020B0604020202020204" charset="0"/>
                <a:ea typeface="Roboto" panose="020B0604020202020204" charset="0"/>
              </a:rPr>
              <a:t>  </a:t>
            </a:r>
            <a:r>
              <a:rPr lang="en-US" sz="3200" dirty="0" err="1" smtClean="0">
                <a:solidFill>
                  <a:schemeClr val="tx2">
                    <a:lumMod val="50000"/>
                  </a:schemeClr>
                </a:solidFill>
                <a:latin typeface="Roboto" panose="020B0604020202020204" charset="0"/>
                <a:ea typeface="Roboto" panose="020B0604020202020204" charset="0"/>
              </a:rPr>
              <a:t>Daha</a:t>
            </a:r>
            <a:r>
              <a:rPr lang="en-US" sz="3200" dirty="0" smtClean="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hızlı</a:t>
            </a:r>
            <a:r>
              <a:rPr lang="en-US" sz="3200" dirty="0">
                <a:solidFill>
                  <a:schemeClr val="tx2">
                    <a:lumMod val="50000"/>
                  </a:schemeClr>
                </a:solidFill>
                <a:latin typeface="Roboto" panose="020B0604020202020204" charset="0"/>
                <a:ea typeface="Roboto" panose="020B0604020202020204" charset="0"/>
              </a:rPr>
              <a:t> R-CNN, </a:t>
            </a:r>
            <a:r>
              <a:rPr lang="en-US" sz="3200" dirty="0" err="1">
                <a:solidFill>
                  <a:schemeClr val="tx2">
                    <a:lumMod val="50000"/>
                  </a:schemeClr>
                </a:solidFill>
                <a:latin typeface="Roboto" panose="020B0604020202020204" charset="0"/>
                <a:ea typeface="Roboto" panose="020B0604020202020204" charset="0"/>
              </a:rPr>
              <a:t>girdi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olarak</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bir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görüntü</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alır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ve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nesne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sınıflarının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bir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listesini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ve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bunlara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karşılık</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gelen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sınırlayıcı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kutuları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döndürür</a:t>
            </a:r>
            <a:r>
              <a:rPr lang="en-US" sz="3200" dirty="0">
                <a:solidFill>
                  <a:schemeClr val="tx2">
                    <a:lumMod val="50000"/>
                  </a:schemeClr>
                </a:solidFill>
                <a:latin typeface="Roboto" panose="020B0604020202020204" charset="0"/>
                <a:ea typeface="Roboto" panose="020B0604020202020204" charset="0"/>
              </a:rPr>
              <a:t>.</a:t>
            </a:r>
          </a:p>
          <a:p>
            <a:pPr>
              <a:lnSpc>
                <a:spcPts val="3840"/>
              </a:lnSpc>
            </a:pPr>
            <a:endParaRPr lang="en-US" sz="3200" dirty="0">
              <a:solidFill>
                <a:schemeClr val="tx2">
                  <a:lumMod val="50000"/>
                </a:schemeClr>
              </a:solidFill>
              <a:latin typeface="Roboto" panose="020B0604020202020204" charset="0"/>
              <a:ea typeface="Roboto" panose="020B0604020202020204" charset="0"/>
            </a:endParaRPr>
          </a:p>
          <a:p>
            <a:pPr>
              <a:lnSpc>
                <a:spcPts val="3840"/>
              </a:lnSpc>
            </a:pPr>
            <a:r>
              <a:rPr lang="tr-TR" sz="3200" dirty="0" smtClean="0">
                <a:solidFill>
                  <a:schemeClr val="tx2">
                    <a:lumMod val="50000"/>
                  </a:schemeClr>
                </a:solidFill>
                <a:latin typeface="Roboto" panose="020B0604020202020204" charset="0"/>
                <a:ea typeface="Roboto" panose="020B0604020202020204" charset="0"/>
              </a:rPr>
              <a:t>  </a:t>
            </a:r>
            <a:r>
              <a:rPr lang="en-US" sz="3200" dirty="0" smtClean="0">
                <a:solidFill>
                  <a:schemeClr val="tx2">
                    <a:lumMod val="50000"/>
                  </a:schemeClr>
                </a:solidFill>
                <a:latin typeface="Roboto" panose="020B0604020202020204" charset="0"/>
                <a:ea typeface="Roboto" panose="020B0604020202020204" charset="0"/>
              </a:rPr>
              <a:t>Faster </a:t>
            </a:r>
            <a:r>
              <a:rPr lang="en-US" sz="3200" dirty="0">
                <a:solidFill>
                  <a:schemeClr val="tx2">
                    <a:lumMod val="50000"/>
                  </a:schemeClr>
                </a:solidFill>
                <a:latin typeface="Roboto" panose="020B0604020202020204" charset="0"/>
                <a:ea typeface="Roboto" panose="020B0604020202020204" charset="0"/>
              </a:rPr>
              <a:t>R-</a:t>
            </a:r>
            <a:r>
              <a:rPr lang="en-US" sz="3200" dirty="0" err="1">
                <a:solidFill>
                  <a:schemeClr val="tx2">
                    <a:lumMod val="50000"/>
                  </a:schemeClr>
                </a:solidFill>
                <a:latin typeface="Roboto" panose="020B0604020202020204" charset="0"/>
                <a:ea typeface="Roboto" panose="020B0604020202020204" charset="0"/>
              </a:rPr>
              <a:t>CNN'nin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mimarisi</a:t>
            </a:r>
            <a:r>
              <a:rPr lang="en-US" sz="3200" dirty="0">
                <a:solidFill>
                  <a:schemeClr val="tx2">
                    <a:lumMod val="50000"/>
                  </a:schemeClr>
                </a:solidFill>
                <a:latin typeface="Roboto" panose="020B0604020202020204" charset="0"/>
                <a:ea typeface="Roboto" panose="020B0604020202020204" charset="0"/>
              </a:rPr>
              <a:t>, Faster R-</a:t>
            </a:r>
            <a:r>
              <a:rPr lang="en-US" sz="3200" dirty="0" err="1">
                <a:solidFill>
                  <a:schemeClr val="tx2">
                    <a:lumMod val="50000"/>
                  </a:schemeClr>
                </a:solidFill>
                <a:latin typeface="Roboto" panose="020B0604020202020204" charset="0"/>
                <a:ea typeface="Roboto" panose="020B0604020202020204" charset="0"/>
              </a:rPr>
              <a:t>CNN'ninkine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büyük</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ölçüde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benzer</a:t>
            </a:r>
            <a:r>
              <a:rPr lang="en-US" sz="3200" dirty="0">
                <a:solidFill>
                  <a:schemeClr val="tx2">
                    <a:lumMod val="50000"/>
                  </a:schemeClr>
                </a:solidFill>
                <a:latin typeface="Roboto" panose="020B0604020202020204" charset="0"/>
                <a:ea typeface="Roboto" panose="020B0604020202020204" charset="0"/>
              </a:rPr>
              <a:t>. Ana </a:t>
            </a:r>
            <a:r>
              <a:rPr lang="en-US" sz="3200" dirty="0" err="1">
                <a:solidFill>
                  <a:schemeClr val="tx2">
                    <a:lumMod val="50000"/>
                  </a:schemeClr>
                </a:solidFill>
                <a:latin typeface="Roboto" panose="020B0604020202020204" charset="0"/>
                <a:ea typeface="Roboto" panose="020B0604020202020204" charset="0"/>
              </a:rPr>
              <a:t>yeniliği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evrişimli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bir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sinir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ağı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tarafından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üretilen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özellik</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haritalarını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alan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ve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nesnelerin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yerleştirilebileceği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bir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dizi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sınırlayıcı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kutu</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öneren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bir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bileşen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olan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bölge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teklif</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ağı</a:t>
            </a:r>
            <a:r>
              <a:rPr lang="en-US" sz="3200" dirty="0">
                <a:solidFill>
                  <a:schemeClr val="tx2">
                    <a:lumMod val="50000"/>
                  </a:schemeClr>
                </a:solidFill>
                <a:latin typeface="Roboto" panose="020B0604020202020204" charset="0"/>
                <a:ea typeface="Roboto" panose="020B0604020202020204" charset="0"/>
              </a:rPr>
              <a:t>” (RPN) 'dir. </a:t>
            </a:r>
            <a:r>
              <a:rPr lang="en-US" sz="3200" dirty="0" err="1">
                <a:solidFill>
                  <a:schemeClr val="tx2">
                    <a:lumMod val="50000"/>
                  </a:schemeClr>
                </a:solidFill>
                <a:latin typeface="Roboto" panose="020B0604020202020204" charset="0"/>
                <a:ea typeface="Roboto" panose="020B0604020202020204" charset="0"/>
              </a:rPr>
              <a:t>Önerilen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bölgeler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daha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sonra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RoI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havuzlama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katmanına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geçirilir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Sürecin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geri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kalanı</a:t>
            </a:r>
            <a:r>
              <a:rPr lang="en-US" sz="3200" dirty="0">
                <a:solidFill>
                  <a:schemeClr val="tx2">
                    <a:lumMod val="50000"/>
                  </a:schemeClr>
                </a:solidFill>
                <a:latin typeface="Roboto" panose="020B0604020202020204" charset="0"/>
                <a:ea typeface="Roboto" panose="020B0604020202020204" charset="0"/>
              </a:rPr>
              <a:t> Fast R-</a:t>
            </a:r>
            <a:r>
              <a:rPr lang="en-US" sz="3200" dirty="0" err="1">
                <a:solidFill>
                  <a:schemeClr val="tx2">
                    <a:lumMod val="50000"/>
                  </a:schemeClr>
                </a:solidFill>
                <a:latin typeface="Roboto" panose="020B0604020202020204" charset="0"/>
                <a:ea typeface="Roboto" panose="020B0604020202020204" charset="0"/>
              </a:rPr>
              <a:t>CNN'ye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benzer</a:t>
            </a:r>
            <a:r>
              <a:rPr lang="en-US" sz="3200" dirty="0">
                <a:solidFill>
                  <a:schemeClr val="tx2">
                    <a:lumMod val="50000"/>
                  </a:schemeClr>
                </a:solidFill>
                <a:latin typeface="Roboto" panose="020B0604020202020204" charset="0"/>
                <a:ea typeface="Roboto" panose="020B0604020202020204" charset="0"/>
              </a:rPr>
              <a:t>.</a:t>
            </a:r>
          </a:p>
          <a:p>
            <a:pPr>
              <a:lnSpc>
                <a:spcPts val="3840"/>
              </a:lnSpc>
            </a:pPr>
            <a:endParaRPr lang="en-US" sz="3200" dirty="0">
              <a:solidFill>
                <a:schemeClr val="tx2">
                  <a:lumMod val="50000"/>
                </a:schemeClr>
              </a:solidFill>
              <a:latin typeface="Roboto" panose="020B0604020202020204" charset="0"/>
              <a:ea typeface="Roboto" panose="020B0604020202020204" charset="0"/>
            </a:endParaRPr>
          </a:p>
          <a:p>
            <a:pPr>
              <a:lnSpc>
                <a:spcPts val="3840"/>
              </a:lnSpc>
            </a:pPr>
            <a:r>
              <a:rPr lang="en-US" sz="3200" dirty="0">
                <a:solidFill>
                  <a:schemeClr val="tx2">
                    <a:lumMod val="50000"/>
                  </a:schemeClr>
                </a:solidFill>
                <a:latin typeface="Roboto" panose="020B0604020202020204" charset="0"/>
                <a:ea typeface="Roboto" panose="020B0604020202020204" charset="0"/>
              </a:rPr>
              <a:t> </a:t>
            </a:r>
            <a:r>
              <a:rPr lang="tr-TR" sz="3200" dirty="0" smtClean="0">
                <a:solidFill>
                  <a:schemeClr val="tx2">
                    <a:lumMod val="50000"/>
                  </a:schemeClr>
                </a:solidFill>
                <a:latin typeface="Roboto" panose="020B0604020202020204" charset="0"/>
                <a:ea typeface="Roboto" panose="020B0604020202020204" charset="0"/>
              </a:rPr>
              <a:t> </a:t>
            </a:r>
            <a:r>
              <a:rPr lang="en-US" sz="3200" dirty="0" smtClean="0">
                <a:solidFill>
                  <a:schemeClr val="tx2">
                    <a:lumMod val="50000"/>
                  </a:schemeClr>
                </a:solidFill>
                <a:latin typeface="Roboto" panose="020B0604020202020204" charset="0"/>
                <a:ea typeface="Roboto" panose="020B0604020202020204" charset="0"/>
              </a:rPr>
              <a:t>Faster </a:t>
            </a:r>
            <a:r>
              <a:rPr lang="en-US" sz="3200" dirty="0">
                <a:solidFill>
                  <a:schemeClr val="tx2">
                    <a:lumMod val="50000"/>
                  </a:schemeClr>
                </a:solidFill>
                <a:latin typeface="Roboto" panose="020B0604020202020204" charset="0"/>
                <a:ea typeface="Roboto" panose="020B0604020202020204" charset="0"/>
              </a:rPr>
              <a:t>R-CNN, </a:t>
            </a:r>
            <a:r>
              <a:rPr lang="en-US" sz="3200" dirty="0" err="1">
                <a:solidFill>
                  <a:schemeClr val="tx2">
                    <a:lumMod val="50000"/>
                  </a:schemeClr>
                </a:solidFill>
                <a:latin typeface="Roboto" panose="020B0604020202020204" charset="0"/>
                <a:ea typeface="Roboto" panose="020B0604020202020204" charset="0"/>
              </a:rPr>
              <a:t>bölge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algılamayı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ana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sinir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ağı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mimarisine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entegre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ederek</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neredeyse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gerçek</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zamanlı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nesne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algılama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hızına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ulaşır</a:t>
            </a:r>
            <a:r>
              <a:rPr lang="en-US" sz="3200" dirty="0">
                <a:solidFill>
                  <a:schemeClr val="tx2">
                    <a:lumMod val="50000"/>
                  </a:schemeClr>
                </a:solidFill>
                <a:latin typeface="Roboto" panose="020B0604020202020204" charset="0"/>
                <a:ea typeface="Roboto" panose="020B0604020202020204" charset="0"/>
              </a:rPr>
              <a: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a:stretch>
            <a:fillRect/>
          </a:stretch>
        </p:blipFill>
        <p:spPr>
          <a:xfrm>
            <a:off x="4270625" y="1934353"/>
            <a:ext cx="9746749" cy="5489548"/>
          </a:xfrm>
          <a:prstGeom prst="rect">
            <a:avLst/>
          </a:prstGeom>
        </p:spPr>
      </p:pic>
      <p:sp>
        <p:nvSpPr>
          <p:cNvPr id="5" name="TextBox 5"/>
          <p:cNvSpPr txBox="1"/>
          <p:nvPr/>
        </p:nvSpPr>
        <p:spPr>
          <a:xfrm>
            <a:off x="2113589" y="1019175"/>
            <a:ext cx="14060823" cy="915178"/>
          </a:xfrm>
          <a:prstGeom prst="rect">
            <a:avLst/>
          </a:prstGeom>
        </p:spPr>
        <p:txBody>
          <a:bodyPr lIns="0" tIns="0" rIns="0" bIns="0" rtlCol="0" anchor="t">
            <a:spAutoFit/>
          </a:bodyPr>
          <a:lstStyle/>
          <a:p>
            <a:pPr algn="ctr">
              <a:lnSpc>
                <a:spcPts val="7131"/>
              </a:lnSpc>
            </a:pPr>
            <a:r>
              <a:rPr lang="en-US" sz="5943" dirty="0">
                <a:solidFill>
                  <a:srgbClr val="0070C0"/>
                </a:solidFill>
                <a:latin typeface="HK Grotesk Medium Bold"/>
              </a:rPr>
              <a:t>You Only Look Once (YOLO)</a:t>
            </a:r>
          </a:p>
        </p:txBody>
      </p:sp>
      <p:sp>
        <p:nvSpPr>
          <p:cNvPr id="6" name="TextBox 6"/>
          <p:cNvSpPr txBox="1"/>
          <p:nvPr/>
        </p:nvSpPr>
        <p:spPr>
          <a:xfrm>
            <a:off x="1028700" y="7735239"/>
            <a:ext cx="16230600" cy="2270800"/>
          </a:xfrm>
          <a:prstGeom prst="rect">
            <a:avLst/>
          </a:prstGeom>
        </p:spPr>
        <p:txBody>
          <a:bodyPr lIns="0" tIns="0" rIns="0" bIns="0" rtlCol="0" anchor="t">
            <a:spAutoFit/>
          </a:bodyPr>
          <a:lstStyle/>
          <a:p>
            <a:pPr>
              <a:lnSpc>
                <a:spcPts val="4480"/>
              </a:lnSpc>
              <a:spcBef>
                <a:spcPct val="0"/>
              </a:spcBef>
            </a:pPr>
            <a:r>
              <a:rPr lang="en-US" sz="3200" dirty="0">
                <a:solidFill>
                  <a:schemeClr val="tx2">
                    <a:lumMod val="50000"/>
                  </a:schemeClr>
                </a:solidFill>
                <a:latin typeface="Roboto"/>
              </a:rPr>
              <a:t>2016 </a:t>
            </a:r>
            <a:r>
              <a:rPr lang="en-US" sz="3200" dirty="0" err="1">
                <a:solidFill>
                  <a:schemeClr val="tx2">
                    <a:lumMod val="50000"/>
                  </a:schemeClr>
                </a:solidFill>
                <a:latin typeface="Roboto"/>
              </a:rPr>
              <a:t>yılında</a:t>
            </a:r>
            <a:r>
              <a:rPr lang="en-US" sz="3200" dirty="0">
                <a:solidFill>
                  <a:schemeClr val="tx2">
                    <a:lumMod val="50000"/>
                  </a:schemeClr>
                </a:solidFill>
                <a:latin typeface="Roboto"/>
              </a:rPr>
              <a:t> Washington </a:t>
            </a:r>
            <a:r>
              <a:rPr lang="en-US" sz="3200" dirty="0" err="1">
                <a:solidFill>
                  <a:schemeClr val="tx2">
                    <a:lumMod val="50000"/>
                  </a:schemeClr>
                </a:solidFill>
                <a:latin typeface="Roboto"/>
              </a:rPr>
              <a:t>Üniversitesi</a:t>
            </a:r>
            <a:r>
              <a:rPr lang="en-US" sz="3200" dirty="0">
                <a:solidFill>
                  <a:schemeClr val="tx2">
                    <a:lumMod val="50000"/>
                  </a:schemeClr>
                </a:solidFill>
                <a:latin typeface="Roboto"/>
              </a:rPr>
              <a:t>, Allen </a:t>
            </a:r>
            <a:r>
              <a:rPr lang="en-US" sz="3200" dirty="0" err="1">
                <a:solidFill>
                  <a:schemeClr val="tx2">
                    <a:lumMod val="50000"/>
                  </a:schemeClr>
                </a:solidFill>
                <a:latin typeface="Roboto"/>
              </a:rPr>
              <a:t>Yapay</a:t>
            </a:r>
            <a:r>
              <a:rPr lang="en-US" sz="3200" dirty="0">
                <a:solidFill>
                  <a:schemeClr val="tx2">
                    <a:lumMod val="50000"/>
                  </a:schemeClr>
                </a:solidFill>
                <a:latin typeface="Roboto"/>
              </a:rPr>
              <a:t> </a:t>
            </a:r>
            <a:r>
              <a:rPr lang="en-US" sz="3200" dirty="0" err="1">
                <a:solidFill>
                  <a:schemeClr val="tx2">
                    <a:lumMod val="50000"/>
                  </a:schemeClr>
                </a:solidFill>
                <a:latin typeface="Roboto"/>
              </a:rPr>
              <a:t>Zeka</a:t>
            </a:r>
            <a:r>
              <a:rPr lang="en-US" sz="3200" dirty="0">
                <a:solidFill>
                  <a:schemeClr val="tx2">
                    <a:lumMod val="50000"/>
                  </a:schemeClr>
                </a:solidFill>
                <a:latin typeface="Roboto"/>
              </a:rPr>
              <a:t> </a:t>
            </a:r>
            <a:r>
              <a:rPr lang="en-US" sz="3200" dirty="0" err="1">
                <a:solidFill>
                  <a:schemeClr val="tx2">
                    <a:lumMod val="50000"/>
                  </a:schemeClr>
                </a:solidFill>
                <a:latin typeface="Roboto"/>
              </a:rPr>
              <a:t>Enstitüsü</a:t>
            </a:r>
            <a:r>
              <a:rPr lang="en-US" sz="3200" dirty="0">
                <a:solidFill>
                  <a:schemeClr val="tx2">
                    <a:lumMod val="50000"/>
                  </a:schemeClr>
                </a:solidFill>
                <a:latin typeface="Roboto"/>
              </a:rPr>
              <a:t> </a:t>
            </a:r>
            <a:r>
              <a:rPr lang="en-US" sz="3200" dirty="0" err="1">
                <a:solidFill>
                  <a:schemeClr val="tx2">
                    <a:lumMod val="50000"/>
                  </a:schemeClr>
                </a:solidFill>
                <a:latin typeface="Roboto"/>
              </a:rPr>
              <a:t>ve</a:t>
            </a:r>
            <a:r>
              <a:rPr lang="en-US" sz="3200" dirty="0">
                <a:solidFill>
                  <a:schemeClr val="tx2">
                    <a:lumMod val="50000"/>
                  </a:schemeClr>
                </a:solidFill>
                <a:latin typeface="Roboto"/>
              </a:rPr>
              <a:t> Facebook </a:t>
            </a:r>
            <a:r>
              <a:rPr lang="en-US" sz="3200" dirty="0" err="1">
                <a:solidFill>
                  <a:schemeClr val="tx2">
                    <a:lumMod val="50000"/>
                  </a:schemeClr>
                </a:solidFill>
                <a:latin typeface="Roboto"/>
              </a:rPr>
              <a:t>Yapay</a:t>
            </a:r>
            <a:r>
              <a:rPr lang="en-US" sz="3200" dirty="0">
                <a:solidFill>
                  <a:schemeClr val="tx2">
                    <a:lumMod val="50000"/>
                  </a:schemeClr>
                </a:solidFill>
                <a:latin typeface="Roboto"/>
              </a:rPr>
              <a:t> </a:t>
            </a:r>
            <a:r>
              <a:rPr lang="en-US" sz="3200" dirty="0" err="1">
                <a:solidFill>
                  <a:schemeClr val="tx2">
                    <a:lumMod val="50000"/>
                  </a:schemeClr>
                </a:solidFill>
                <a:latin typeface="Roboto"/>
              </a:rPr>
              <a:t>Zeka</a:t>
            </a:r>
            <a:r>
              <a:rPr lang="en-US" sz="3200" dirty="0">
                <a:solidFill>
                  <a:schemeClr val="tx2">
                    <a:lumMod val="50000"/>
                  </a:schemeClr>
                </a:solidFill>
                <a:latin typeface="Roboto"/>
              </a:rPr>
              <a:t> </a:t>
            </a:r>
            <a:r>
              <a:rPr lang="en-US" sz="3200" dirty="0" err="1">
                <a:solidFill>
                  <a:schemeClr val="tx2">
                    <a:lumMod val="50000"/>
                  </a:schemeClr>
                </a:solidFill>
                <a:latin typeface="Roboto"/>
              </a:rPr>
              <a:t>Araştırması</a:t>
            </a:r>
            <a:r>
              <a:rPr lang="en-US" sz="3200" dirty="0">
                <a:solidFill>
                  <a:schemeClr val="tx2">
                    <a:lumMod val="50000"/>
                  </a:schemeClr>
                </a:solidFill>
                <a:latin typeface="Roboto"/>
              </a:rPr>
              <a:t> </a:t>
            </a:r>
            <a:r>
              <a:rPr lang="en-US" sz="3200" dirty="0" err="1">
                <a:solidFill>
                  <a:schemeClr val="tx2">
                    <a:lumMod val="50000"/>
                  </a:schemeClr>
                </a:solidFill>
                <a:latin typeface="Roboto"/>
              </a:rPr>
              <a:t>araştırmacıları</a:t>
            </a:r>
            <a:r>
              <a:rPr lang="en-US" sz="3200" dirty="0">
                <a:solidFill>
                  <a:schemeClr val="tx2">
                    <a:lumMod val="50000"/>
                  </a:schemeClr>
                </a:solidFill>
                <a:latin typeface="Roboto"/>
              </a:rPr>
              <a:t>, </a:t>
            </a:r>
            <a:r>
              <a:rPr lang="en-US" sz="3200" dirty="0" err="1">
                <a:solidFill>
                  <a:schemeClr val="tx2">
                    <a:lumMod val="50000"/>
                  </a:schemeClr>
                </a:solidFill>
                <a:latin typeface="Roboto"/>
              </a:rPr>
              <a:t>derin</a:t>
            </a:r>
            <a:r>
              <a:rPr lang="en-US" sz="3200" dirty="0">
                <a:solidFill>
                  <a:schemeClr val="tx2">
                    <a:lumMod val="50000"/>
                  </a:schemeClr>
                </a:solidFill>
                <a:latin typeface="Roboto"/>
              </a:rPr>
              <a:t> </a:t>
            </a:r>
            <a:r>
              <a:rPr lang="en-US" sz="3200" dirty="0" err="1">
                <a:solidFill>
                  <a:schemeClr val="tx2">
                    <a:lumMod val="50000"/>
                  </a:schemeClr>
                </a:solidFill>
                <a:latin typeface="Roboto"/>
              </a:rPr>
              <a:t>öğrenme</a:t>
            </a:r>
            <a:r>
              <a:rPr lang="en-US" sz="3200" dirty="0">
                <a:solidFill>
                  <a:schemeClr val="tx2">
                    <a:lumMod val="50000"/>
                  </a:schemeClr>
                </a:solidFill>
                <a:latin typeface="Roboto"/>
              </a:rPr>
              <a:t> </a:t>
            </a:r>
            <a:r>
              <a:rPr lang="en-US" sz="3200" dirty="0" err="1">
                <a:solidFill>
                  <a:schemeClr val="tx2">
                    <a:lumMod val="50000"/>
                  </a:schemeClr>
                </a:solidFill>
                <a:latin typeface="Roboto"/>
              </a:rPr>
              <a:t>ile</a:t>
            </a:r>
            <a:r>
              <a:rPr lang="en-US" sz="3200" dirty="0">
                <a:solidFill>
                  <a:schemeClr val="tx2">
                    <a:lumMod val="50000"/>
                  </a:schemeClr>
                </a:solidFill>
                <a:latin typeface="Roboto"/>
              </a:rPr>
              <a:t> </a:t>
            </a:r>
            <a:r>
              <a:rPr lang="en-US" sz="3200" dirty="0" err="1">
                <a:solidFill>
                  <a:schemeClr val="tx2">
                    <a:lumMod val="50000"/>
                  </a:schemeClr>
                </a:solidFill>
                <a:latin typeface="Roboto"/>
              </a:rPr>
              <a:t>nesne</a:t>
            </a:r>
            <a:r>
              <a:rPr lang="en-US" sz="3200" dirty="0">
                <a:solidFill>
                  <a:schemeClr val="tx2">
                    <a:lumMod val="50000"/>
                  </a:schemeClr>
                </a:solidFill>
                <a:latin typeface="Roboto"/>
              </a:rPr>
              <a:t> </a:t>
            </a:r>
            <a:r>
              <a:rPr lang="en-US" sz="3200" dirty="0" err="1">
                <a:solidFill>
                  <a:schemeClr val="tx2">
                    <a:lumMod val="50000"/>
                  </a:schemeClr>
                </a:solidFill>
                <a:latin typeface="Roboto"/>
              </a:rPr>
              <a:t>algılamanın</a:t>
            </a:r>
            <a:r>
              <a:rPr lang="en-US" sz="3200" dirty="0">
                <a:solidFill>
                  <a:schemeClr val="tx2">
                    <a:lumMod val="50000"/>
                  </a:schemeClr>
                </a:solidFill>
                <a:latin typeface="Roboto"/>
              </a:rPr>
              <a:t> </a:t>
            </a:r>
            <a:r>
              <a:rPr lang="en-US" sz="3200" dirty="0" err="1">
                <a:solidFill>
                  <a:schemeClr val="tx2">
                    <a:lumMod val="50000"/>
                  </a:schemeClr>
                </a:solidFill>
                <a:latin typeface="Roboto"/>
              </a:rPr>
              <a:t>hızını</a:t>
            </a:r>
            <a:r>
              <a:rPr lang="en-US" sz="3200" dirty="0">
                <a:solidFill>
                  <a:schemeClr val="tx2">
                    <a:lumMod val="50000"/>
                  </a:schemeClr>
                </a:solidFill>
                <a:latin typeface="Roboto"/>
              </a:rPr>
              <a:t> </a:t>
            </a:r>
            <a:r>
              <a:rPr lang="en-US" sz="3200" dirty="0" err="1">
                <a:solidFill>
                  <a:schemeClr val="tx2">
                    <a:lumMod val="50000"/>
                  </a:schemeClr>
                </a:solidFill>
                <a:latin typeface="Roboto"/>
              </a:rPr>
              <a:t>ve</a:t>
            </a:r>
            <a:r>
              <a:rPr lang="en-US" sz="3200" dirty="0">
                <a:solidFill>
                  <a:schemeClr val="tx2">
                    <a:lumMod val="50000"/>
                  </a:schemeClr>
                </a:solidFill>
                <a:latin typeface="Roboto"/>
              </a:rPr>
              <a:t> </a:t>
            </a:r>
            <a:r>
              <a:rPr lang="en-US" sz="3200" dirty="0" err="1">
                <a:solidFill>
                  <a:schemeClr val="tx2">
                    <a:lumMod val="50000"/>
                  </a:schemeClr>
                </a:solidFill>
                <a:latin typeface="Roboto"/>
              </a:rPr>
              <a:t>doğruluğunu</a:t>
            </a:r>
            <a:r>
              <a:rPr lang="en-US" sz="3200" dirty="0">
                <a:solidFill>
                  <a:schemeClr val="tx2">
                    <a:lumMod val="50000"/>
                  </a:schemeClr>
                </a:solidFill>
                <a:latin typeface="Roboto"/>
              </a:rPr>
              <a:t> </a:t>
            </a:r>
            <a:r>
              <a:rPr lang="en-US" sz="3200" dirty="0" err="1">
                <a:solidFill>
                  <a:schemeClr val="tx2">
                    <a:lumMod val="50000"/>
                  </a:schemeClr>
                </a:solidFill>
                <a:latin typeface="Roboto"/>
              </a:rPr>
              <a:t>artıran</a:t>
            </a:r>
            <a:r>
              <a:rPr lang="en-US" sz="3200" dirty="0">
                <a:solidFill>
                  <a:schemeClr val="tx2">
                    <a:lumMod val="50000"/>
                  </a:schemeClr>
                </a:solidFill>
                <a:latin typeface="Roboto"/>
              </a:rPr>
              <a:t> </a:t>
            </a:r>
            <a:r>
              <a:rPr lang="en-US" sz="3200" dirty="0" err="1">
                <a:solidFill>
                  <a:schemeClr val="tx2">
                    <a:lumMod val="50000"/>
                  </a:schemeClr>
                </a:solidFill>
                <a:latin typeface="Roboto"/>
              </a:rPr>
              <a:t>bir</a:t>
            </a:r>
            <a:r>
              <a:rPr lang="en-US" sz="3200" dirty="0">
                <a:solidFill>
                  <a:schemeClr val="tx2">
                    <a:lumMod val="50000"/>
                  </a:schemeClr>
                </a:solidFill>
                <a:latin typeface="Roboto"/>
              </a:rPr>
              <a:t> </a:t>
            </a:r>
            <a:r>
              <a:rPr lang="en-US" sz="3200" dirty="0" err="1">
                <a:solidFill>
                  <a:schemeClr val="tx2">
                    <a:lumMod val="50000"/>
                  </a:schemeClr>
                </a:solidFill>
                <a:latin typeface="Roboto"/>
              </a:rPr>
              <a:t>sinir</a:t>
            </a:r>
            <a:r>
              <a:rPr lang="en-US" sz="3200" dirty="0">
                <a:solidFill>
                  <a:schemeClr val="tx2">
                    <a:lumMod val="50000"/>
                  </a:schemeClr>
                </a:solidFill>
                <a:latin typeface="Roboto"/>
              </a:rPr>
              <a:t> </a:t>
            </a:r>
            <a:r>
              <a:rPr lang="en-US" sz="3200" dirty="0" err="1">
                <a:solidFill>
                  <a:schemeClr val="tx2">
                    <a:lumMod val="50000"/>
                  </a:schemeClr>
                </a:solidFill>
                <a:latin typeface="Roboto"/>
              </a:rPr>
              <a:t>ağları</a:t>
            </a:r>
            <a:r>
              <a:rPr lang="en-US" sz="3200" dirty="0">
                <a:solidFill>
                  <a:schemeClr val="tx2">
                    <a:lumMod val="50000"/>
                  </a:schemeClr>
                </a:solidFill>
                <a:latin typeface="Roboto"/>
              </a:rPr>
              <a:t> </a:t>
            </a:r>
            <a:r>
              <a:rPr lang="en-US" sz="3200" dirty="0" err="1">
                <a:solidFill>
                  <a:schemeClr val="tx2">
                    <a:lumMod val="50000"/>
                  </a:schemeClr>
                </a:solidFill>
                <a:latin typeface="Roboto"/>
              </a:rPr>
              <a:t>ailesi</a:t>
            </a:r>
            <a:r>
              <a:rPr lang="en-US" sz="3200" dirty="0">
                <a:solidFill>
                  <a:schemeClr val="tx2">
                    <a:lumMod val="50000"/>
                  </a:schemeClr>
                </a:solidFill>
                <a:latin typeface="Roboto"/>
              </a:rPr>
              <a:t> </a:t>
            </a:r>
            <a:r>
              <a:rPr lang="en-US" sz="3200" dirty="0" err="1">
                <a:solidFill>
                  <a:schemeClr val="tx2">
                    <a:lumMod val="50000"/>
                  </a:schemeClr>
                </a:solidFill>
                <a:latin typeface="Roboto"/>
              </a:rPr>
              <a:t>olan</a:t>
            </a:r>
            <a:r>
              <a:rPr lang="en-US" sz="3200" dirty="0">
                <a:solidFill>
                  <a:schemeClr val="tx2">
                    <a:lumMod val="50000"/>
                  </a:schemeClr>
                </a:solidFill>
                <a:latin typeface="Roboto"/>
              </a:rPr>
              <a:t> “</a:t>
            </a:r>
            <a:r>
              <a:rPr lang="en-US" sz="3200" dirty="0" err="1">
                <a:solidFill>
                  <a:schemeClr val="tx2">
                    <a:lumMod val="50000"/>
                  </a:schemeClr>
                </a:solidFill>
                <a:latin typeface="Roboto"/>
              </a:rPr>
              <a:t>Yalnızca</a:t>
            </a:r>
            <a:r>
              <a:rPr lang="en-US" sz="3200" dirty="0">
                <a:solidFill>
                  <a:schemeClr val="tx2">
                    <a:lumMod val="50000"/>
                  </a:schemeClr>
                </a:solidFill>
                <a:latin typeface="Roboto"/>
              </a:rPr>
              <a:t> </a:t>
            </a:r>
            <a:r>
              <a:rPr lang="en-US" sz="3200" dirty="0" err="1">
                <a:solidFill>
                  <a:schemeClr val="tx2">
                    <a:lumMod val="50000"/>
                  </a:schemeClr>
                </a:solidFill>
                <a:latin typeface="Roboto"/>
              </a:rPr>
              <a:t>Bir</a:t>
            </a:r>
            <a:r>
              <a:rPr lang="en-US" sz="3200" dirty="0">
                <a:solidFill>
                  <a:schemeClr val="tx2">
                    <a:lumMod val="50000"/>
                  </a:schemeClr>
                </a:solidFill>
                <a:latin typeface="Roboto"/>
              </a:rPr>
              <a:t> </a:t>
            </a:r>
            <a:r>
              <a:rPr lang="en-US" sz="3200" dirty="0" err="1">
                <a:solidFill>
                  <a:schemeClr val="tx2">
                    <a:lumMod val="50000"/>
                  </a:schemeClr>
                </a:solidFill>
                <a:latin typeface="Roboto"/>
              </a:rPr>
              <a:t>Kez</a:t>
            </a:r>
            <a:r>
              <a:rPr lang="en-US" sz="3200" dirty="0">
                <a:solidFill>
                  <a:schemeClr val="tx2">
                    <a:lumMod val="50000"/>
                  </a:schemeClr>
                </a:solidFill>
                <a:latin typeface="Roboto"/>
              </a:rPr>
              <a:t> </a:t>
            </a:r>
            <a:r>
              <a:rPr lang="en-US" sz="3200" dirty="0" err="1">
                <a:solidFill>
                  <a:schemeClr val="tx2">
                    <a:lumMod val="50000"/>
                  </a:schemeClr>
                </a:solidFill>
                <a:latin typeface="Roboto"/>
              </a:rPr>
              <a:t>Bakarsınız”ı</a:t>
            </a:r>
            <a:r>
              <a:rPr lang="en-US" sz="3200" dirty="0">
                <a:solidFill>
                  <a:schemeClr val="tx2">
                    <a:lumMod val="50000"/>
                  </a:schemeClr>
                </a:solidFill>
                <a:latin typeface="Roboto"/>
              </a:rPr>
              <a:t> (YOLO) </a:t>
            </a:r>
            <a:r>
              <a:rPr lang="en-US" sz="3200" dirty="0" err="1">
                <a:solidFill>
                  <a:schemeClr val="tx2">
                    <a:lumMod val="50000"/>
                  </a:schemeClr>
                </a:solidFill>
                <a:latin typeface="Roboto"/>
              </a:rPr>
              <a:t>önerdiler</a:t>
            </a:r>
            <a:r>
              <a:rPr lang="en-US" sz="3200" dirty="0">
                <a:solidFill>
                  <a:schemeClr val="tx2">
                    <a:lumMod val="50000"/>
                  </a:schemeClr>
                </a:solidFill>
                <a:latin typeface="Roboto"/>
              </a:rPr>
              <a:t>.</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4"/>
          <p:cNvSpPr txBox="1"/>
          <p:nvPr/>
        </p:nvSpPr>
        <p:spPr>
          <a:xfrm>
            <a:off x="1219200" y="2933700"/>
            <a:ext cx="16230600" cy="3411190"/>
          </a:xfrm>
          <a:prstGeom prst="rect">
            <a:avLst/>
          </a:prstGeom>
          <a:noFill/>
        </p:spPr>
        <p:txBody>
          <a:bodyPr lIns="0" tIns="0" rIns="0" bIns="0" rtlCol="0" anchor="t">
            <a:spAutoFit/>
          </a:bodyPr>
          <a:lstStyle/>
          <a:p>
            <a:pPr marL="457200" indent="-457200">
              <a:lnSpc>
                <a:spcPts val="3840"/>
              </a:lnSpc>
              <a:buFont typeface="Arial" panose="020B0604020202020204" pitchFamily="34" charset="0"/>
              <a:buChar char="•"/>
            </a:pPr>
            <a:r>
              <a:rPr lang="tr-TR" sz="3200" dirty="0" smtClean="0">
                <a:solidFill>
                  <a:schemeClr val="tx2">
                    <a:lumMod val="50000"/>
                  </a:schemeClr>
                </a:solidFill>
                <a:latin typeface="Roboto" panose="020B0604020202020204" charset="0"/>
                <a:ea typeface="Roboto" panose="020B0604020202020204" charset="0"/>
              </a:rPr>
              <a:t>T</a:t>
            </a:r>
            <a:r>
              <a:rPr lang="en-US" sz="3200" dirty="0" err="1" smtClean="0">
                <a:solidFill>
                  <a:schemeClr val="tx2">
                    <a:lumMod val="50000"/>
                  </a:schemeClr>
                </a:solidFill>
                <a:latin typeface="Roboto" panose="020B0604020202020204" charset="0"/>
                <a:ea typeface="Roboto" panose="020B0604020202020204" charset="0"/>
              </a:rPr>
              <a:t>üm</a:t>
            </a:r>
            <a:r>
              <a:rPr lang="en-US" sz="3200" dirty="0" smtClean="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nesne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algılama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ve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sınıflandırma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sürecinin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tek</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bir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ağda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entegrasyonudur</a:t>
            </a:r>
            <a:r>
              <a:rPr lang="en-US" sz="3200" dirty="0">
                <a:solidFill>
                  <a:schemeClr val="tx2">
                    <a:lumMod val="50000"/>
                  </a:schemeClr>
                </a:solidFill>
                <a:latin typeface="Roboto" panose="020B0604020202020204" charset="0"/>
                <a:ea typeface="Roboto" panose="020B0604020202020204" charset="0"/>
              </a:rPr>
              <a:t>. </a:t>
            </a:r>
            <a:endParaRPr lang="tr-TR" sz="3200" dirty="0" smtClean="0">
              <a:solidFill>
                <a:schemeClr val="tx2">
                  <a:lumMod val="50000"/>
                </a:schemeClr>
              </a:solidFill>
              <a:latin typeface="Roboto" panose="020B0604020202020204" charset="0"/>
              <a:ea typeface="Roboto" panose="020B0604020202020204" charset="0"/>
            </a:endParaRPr>
          </a:p>
          <a:p>
            <a:pPr>
              <a:lnSpc>
                <a:spcPts val="3840"/>
              </a:lnSpc>
            </a:pPr>
            <a:r>
              <a:rPr lang="en-US" sz="3200" dirty="0" smtClean="0">
                <a:solidFill>
                  <a:schemeClr val="tx2">
                    <a:lumMod val="50000"/>
                  </a:schemeClr>
                </a:solidFill>
                <a:latin typeface="Roboto" panose="020B0604020202020204" charset="0"/>
                <a:ea typeface="Roboto" panose="020B0604020202020204" charset="0"/>
              </a:rPr>
              <a:t> </a:t>
            </a:r>
            <a:r>
              <a:rPr lang="tr-TR" sz="3200" dirty="0" smtClean="0">
                <a:solidFill>
                  <a:schemeClr val="tx2">
                    <a:lumMod val="50000"/>
                  </a:schemeClr>
                </a:solidFill>
                <a:latin typeface="Roboto" panose="020B0604020202020204" charset="0"/>
                <a:ea typeface="Roboto" panose="020B0604020202020204" charset="0"/>
              </a:rPr>
              <a:t> </a:t>
            </a:r>
          </a:p>
          <a:p>
            <a:pPr marL="457200" indent="-457200">
              <a:lnSpc>
                <a:spcPts val="3840"/>
              </a:lnSpc>
              <a:buFont typeface="Arial" panose="020B0604020202020204" pitchFamily="34" charset="0"/>
              <a:buChar char="•"/>
            </a:pPr>
            <a:r>
              <a:rPr lang="tr-TR" sz="3200" dirty="0" smtClean="0">
                <a:solidFill>
                  <a:schemeClr val="tx2">
                    <a:lumMod val="50000"/>
                  </a:schemeClr>
                </a:solidFill>
                <a:latin typeface="Roboto" panose="020B0604020202020204" charset="0"/>
                <a:ea typeface="Roboto" panose="020B0604020202020204" charset="0"/>
              </a:rPr>
              <a:t>V</a:t>
            </a:r>
            <a:r>
              <a:rPr lang="en-US" sz="3200" dirty="0" err="1" smtClean="0">
                <a:solidFill>
                  <a:schemeClr val="tx2">
                    <a:lumMod val="50000"/>
                  </a:schemeClr>
                </a:solidFill>
                <a:latin typeface="Roboto" panose="020B0604020202020204" charset="0"/>
                <a:ea typeface="Roboto" panose="020B0604020202020204" charset="0"/>
              </a:rPr>
              <a:t>ideo</a:t>
            </a:r>
            <a:r>
              <a:rPr lang="en-US" sz="3200" dirty="0" smtClean="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akışı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kare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hızlarında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nesne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algılama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gerçekleştirebilir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ve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gerçek</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zamanlı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çıkarım</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gerektiren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uygun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uygulamalardır</a:t>
            </a:r>
            <a:r>
              <a:rPr lang="en-US" sz="3200" dirty="0" smtClean="0">
                <a:solidFill>
                  <a:schemeClr val="tx2">
                    <a:lumMod val="50000"/>
                  </a:schemeClr>
                </a:solidFill>
                <a:latin typeface="Roboto" panose="020B0604020202020204" charset="0"/>
                <a:ea typeface="Roboto" panose="020B0604020202020204" charset="0"/>
              </a:rPr>
              <a:t>.</a:t>
            </a:r>
            <a:endParaRPr lang="tr-TR" sz="3200" dirty="0" smtClean="0">
              <a:solidFill>
                <a:schemeClr val="tx2">
                  <a:lumMod val="50000"/>
                </a:schemeClr>
              </a:solidFill>
              <a:latin typeface="Roboto" panose="020B0604020202020204" charset="0"/>
              <a:ea typeface="Roboto" panose="020B0604020202020204" charset="0"/>
            </a:endParaRPr>
          </a:p>
          <a:p>
            <a:pPr>
              <a:lnSpc>
                <a:spcPts val="3840"/>
              </a:lnSpc>
            </a:pPr>
            <a:r>
              <a:rPr lang="tr-TR" sz="3200" dirty="0" smtClean="0">
                <a:solidFill>
                  <a:schemeClr val="tx2">
                    <a:lumMod val="50000"/>
                  </a:schemeClr>
                </a:solidFill>
                <a:latin typeface="Roboto" panose="020B0604020202020204" charset="0"/>
                <a:ea typeface="Roboto" panose="020B0604020202020204" charset="0"/>
              </a:rPr>
              <a:t> </a:t>
            </a:r>
            <a:r>
              <a:rPr lang="tr-TR" sz="3200" dirty="0">
                <a:solidFill>
                  <a:schemeClr val="tx2">
                    <a:lumMod val="50000"/>
                  </a:schemeClr>
                </a:solidFill>
                <a:latin typeface="Roboto" panose="020B0604020202020204" charset="0"/>
                <a:ea typeface="Roboto" panose="020B0604020202020204" charset="0"/>
              </a:rPr>
              <a:t> </a:t>
            </a:r>
            <a:r>
              <a:rPr lang="tr-TR" sz="3200" dirty="0" smtClean="0">
                <a:solidFill>
                  <a:schemeClr val="tx2">
                    <a:lumMod val="50000"/>
                  </a:schemeClr>
                </a:solidFill>
                <a:latin typeface="Roboto" panose="020B0604020202020204" charset="0"/>
                <a:ea typeface="Roboto" panose="020B0604020202020204" charset="0"/>
              </a:rPr>
              <a:t> </a:t>
            </a:r>
          </a:p>
          <a:p>
            <a:pPr marL="457200" indent="-457200">
              <a:lnSpc>
                <a:spcPts val="3840"/>
              </a:lnSpc>
              <a:buFont typeface="Arial" panose="020B0604020202020204" pitchFamily="34" charset="0"/>
              <a:buChar char="•"/>
            </a:pPr>
            <a:r>
              <a:rPr lang="en-US" sz="3200" dirty="0" err="1" smtClean="0">
                <a:solidFill>
                  <a:schemeClr val="tx2">
                    <a:lumMod val="50000"/>
                  </a:schemeClr>
                </a:solidFill>
                <a:latin typeface="Roboto" panose="020B0604020202020204" charset="0"/>
                <a:ea typeface="Roboto" panose="020B0604020202020204" charset="0"/>
              </a:rPr>
              <a:t>Telefonunuzda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bilgisayarınızda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arabanızda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kameranızda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ve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daha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fazlasında</a:t>
            </a:r>
            <a:r>
              <a:rPr lang="en-US" sz="3200" dirty="0">
                <a:solidFill>
                  <a:schemeClr val="tx2">
                    <a:lumMod val="50000"/>
                  </a:schemeClr>
                </a:solidFill>
                <a:latin typeface="Roboto" panose="020B0604020202020204" charset="0"/>
                <a:ea typeface="Roboto" panose="020B0604020202020204" charset="0"/>
              </a:rPr>
              <a:t> </a:t>
            </a:r>
            <a:r>
              <a:rPr lang="en-US" sz="3200" dirty="0" err="1" smtClean="0">
                <a:solidFill>
                  <a:schemeClr val="tx2">
                    <a:lumMod val="50000"/>
                  </a:schemeClr>
                </a:solidFill>
                <a:latin typeface="Roboto" panose="020B0604020202020204" charset="0"/>
                <a:ea typeface="Roboto" panose="020B0604020202020204" charset="0"/>
              </a:rPr>
              <a:t>bulun</a:t>
            </a:r>
            <a:r>
              <a:rPr lang="tr-TR" sz="3200" dirty="0" err="1" smtClean="0">
                <a:solidFill>
                  <a:schemeClr val="tx2">
                    <a:lumMod val="50000"/>
                  </a:schemeClr>
                </a:solidFill>
                <a:latin typeface="Roboto" panose="020B0604020202020204" charset="0"/>
                <a:ea typeface="Roboto" panose="020B0604020202020204" charset="0"/>
              </a:rPr>
              <a:t>abilir</a:t>
            </a:r>
            <a:r>
              <a:rPr lang="en-US" sz="3200" dirty="0" smtClean="0">
                <a:solidFill>
                  <a:schemeClr val="tx2">
                    <a:lumMod val="50000"/>
                  </a:schemeClr>
                </a:solidFill>
                <a:latin typeface="Roboto" panose="020B0604020202020204" charset="0"/>
                <a:ea typeface="Roboto" panose="020B0604020202020204" charset="0"/>
              </a:rPr>
              <a:t>. </a:t>
            </a:r>
            <a:endParaRPr lang="en-US" sz="3200" dirty="0">
              <a:solidFill>
                <a:schemeClr val="tx2">
                  <a:lumMod val="50000"/>
                </a:schemeClr>
              </a:solidFill>
              <a:latin typeface="Roboto" panose="020B0604020202020204" charset="0"/>
              <a:ea typeface="Roboto" panose="020B060402020202020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a:stretch>
            <a:fillRect/>
          </a:stretch>
        </p:blipFill>
        <p:spPr>
          <a:xfrm>
            <a:off x="3581400" y="4533900"/>
            <a:ext cx="10972800" cy="3652375"/>
          </a:xfrm>
          <a:prstGeom prst="rect">
            <a:avLst/>
          </a:prstGeom>
        </p:spPr>
      </p:pic>
      <p:sp>
        <p:nvSpPr>
          <p:cNvPr id="5" name="TextBox 5"/>
          <p:cNvSpPr txBox="1"/>
          <p:nvPr/>
        </p:nvSpPr>
        <p:spPr>
          <a:xfrm>
            <a:off x="2113589" y="1019175"/>
            <a:ext cx="14060823" cy="915178"/>
          </a:xfrm>
          <a:prstGeom prst="rect">
            <a:avLst/>
          </a:prstGeom>
        </p:spPr>
        <p:txBody>
          <a:bodyPr lIns="0" tIns="0" rIns="0" bIns="0" rtlCol="0" anchor="t">
            <a:spAutoFit/>
          </a:bodyPr>
          <a:lstStyle/>
          <a:p>
            <a:pPr algn="ctr">
              <a:lnSpc>
                <a:spcPts val="7131"/>
              </a:lnSpc>
            </a:pPr>
            <a:r>
              <a:rPr lang="tr-TR" sz="5943" dirty="0" smtClean="0">
                <a:solidFill>
                  <a:srgbClr val="0070C0"/>
                </a:solidFill>
                <a:latin typeface="HK Grotesk Medium Bold"/>
              </a:rPr>
              <a:t>Nasıl Çalışır</a:t>
            </a:r>
            <a:endParaRPr lang="en-US" sz="5943" dirty="0">
              <a:solidFill>
                <a:srgbClr val="0070C0"/>
              </a:solidFill>
              <a:latin typeface="HK Grotesk Medium Bold"/>
            </a:endParaRPr>
          </a:p>
        </p:txBody>
      </p:sp>
      <p:sp>
        <p:nvSpPr>
          <p:cNvPr id="6" name="TextBox 6"/>
          <p:cNvSpPr txBox="1"/>
          <p:nvPr/>
        </p:nvSpPr>
        <p:spPr>
          <a:xfrm>
            <a:off x="1028700" y="1858153"/>
            <a:ext cx="16230600" cy="2308324"/>
          </a:xfrm>
          <a:prstGeom prst="rect">
            <a:avLst/>
          </a:prstGeom>
        </p:spPr>
        <p:txBody>
          <a:bodyPr lIns="0" tIns="0" rIns="0" bIns="0" rtlCol="0" anchor="t">
            <a:spAutoFit/>
          </a:bodyPr>
          <a:lstStyle/>
          <a:p>
            <a:pPr>
              <a:lnSpc>
                <a:spcPts val="4480"/>
              </a:lnSpc>
              <a:spcBef>
                <a:spcPct val="0"/>
              </a:spcBef>
            </a:pPr>
            <a:r>
              <a:rPr lang="en-US" sz="3200" dirty="0">
                <a:solidFill>
                  <a:schemeClr val="tx2">
                    <a:lumMod val="50000"/>
                  </a:schemeClr>
                </a:solidFill>
                <a:latin typeface="Roboto"/>
              </a:rPr>
              <a:t>    </a:t>
            </a:r>
            <a:r>
              <a:rPr lang="en-US" sz="3200" dirty="0" err="1">
                <a:solidFill>
                  <a:schemeClr val="tx2">
                    <a:lumMod val="50000"/>
                  </a:schemeClr>
                </a:solidFill>
                <a:latin typeface="Roboto"/>
              </a:rPr>
              <a:t>Nesne</a:t>
            </a:r>
            <a:r>
              <a:rPr lang="en-US" sz="3200" dirty="0">
                <a:solidFill>
                  <a:schemeClr val="tx2">
                    <a:lumMod val="50000"/>
                  </a:schemeClr>
                </a:solidFill>
                <a:latin typeface="Roboto"/>
              </a:rPr>
              <a:t> </a:t>
            </a:r>
            <a:r>
              <a:rPr lang="en-US" sz="3200" dirty="0" err="1">
                <a:solidFill>
                  <a:schemeClr val="tx2">
                    <a:lumMod val="50000"/>
                  </a:schemeClr>
                </a:solidFill>
                <a:latin typeface="Roboto"/>
              </a:rPr>
              <a:t>algılamayı</a:t>
            </a:r>
            <a:r>
              <a:rPr lang="en-US" sz="3200" dirty="0">
                <a:solidFill>
                  <a:schemeClr val="tx2">
                    <a:lumMod val="50000"/>
                  </a:schemeClr>
                </a:solidFill>
                <a:latin typeface="Roboto"/>
              </a:rPr>
              <a:t> </a:t>
            </a:r>
            <a:r>
              <a:rPr lang="en-US" sz="3200" dirty="0" err="1">
                <a:solidFill>
                  <a:schemeClr val="tx2">
                    <a:lumMod val="50000"/>
                  </a:schemeClr>
                </a:solidFill>
                <a:latin typeface="Roboto"/>
              </a:rPr>
              <a:t>keşfetmeden</a:t>
            </a:r>
            <a:r>
              <a:rPr lang="en-US" sz="3200" dirty="0">
                <a:solidFill>
                  <a:schemeClr val="tx2">
                    <a:lumMod val="50000"/>
                  </a:schemeClr>
                </a:solidFill>
                <a:latin typeface="Roboto"/>
              </a:rPr>
              <a:t> </a:t>
            </a:r>
            <a:r>
              <a:rPr lang="en-US" sz="3200" dirty="0" err="1">
                <a:solidFill>
                  <a:schemeClr val="tx2">
                    <a:lumMod val="50000"/>
                  </a:schemeClr>
                </a:solidFill>
                <a:latin typeface="Roboto"/>
              </a:rPr>
              <a:t>önce</a:t>
            </a:r>
            <a:r>
              <a:rPr lang="en-US" sz="3200" dirty="0">
                <a:solidFill>
                  <a:schemeClr val="tx2">
                    <a:lumMod val="50000"/>
                  </a:schemeClr>
                </a:solidFill>
                <a:latin typeface="Roboto"/>
              </a:rPr>
              <a:t>, </a:t>
            </a:r>
            <a:r>
              <a:rPr lang="en-US" sz="3200" dirty="0" err="1">
                <a:solidFill>
                  <a:schemeClr val="tx2">
                    <a:lumMod val="50000"/>
                  </a:schemeClr>
                </a:solidFill>
                <a:latin typeface="Roboto"/>
              </a:rPr>
              <a:t>görüntü</a:t>
            </a:r>
            <a:r>
              <a:rPr lang="en-US" sz="3200" dirty="0">
                <a:solidFill>
                  <a:schemeClr val="tx2">
                    <a:lumMod val="50000"/>
                  </a:schemeClr>
                </a:solidFill>
                <a:latin typeface="Roboto"/>
              </a:rPr>
              <a:t> </a:t>
            </a:r>
            <a:r>
              <a:rPr lang="en-US" sz="3200" dirty="0" err="1">
                <a:solidFill>
                  <a:schemeClr val="tx2">
                    <a:lumMod val="50000"/>
                  </a:schemeClr>
                </a:solidFill>
                <a:latin typeface="Roboto"/>
              </a:rPr>
              <a:t>sınıflandırmasını</a:t>
            </a:r>
            <a:r>
              <a:rPr lang="en-US" sz="3200" dirty="0">
                <a:solidFill>
                  <a:schemeClr val="tx2">
                    <a:lumMod val="50000"/>
                  </a:schemeClr>
                </a:solidFill>
                <a:latin typeface="Roboto"/>
              </a:rPr>
              <a:t> </a:t>
            </a:r>
            <a:r>
              <a:rPr lang="en-US" sz="3200" dirty="0" err="1">
                <a:solidFill>
                  <a:schemeClr val="tx2">
                    <a:lumMod val="50000"/>
                  </a:schemeClr>
                </a:solidFill>
                <a:latin typeface="Roboto"/>
              </a:rPr>
              <a:t>bilmemiz</a:t>
            </a:r>
            <a:r>
              <a:rPr lang="en-US" sz="3200" dirty="0">
                <a:solidFill>
                  <a:schemeClr val="tx2">
                    <a:lumMod val="50000"/>
                  </a:schemeClr>
                </a:solidFill>
                <a:latin typeface="Roboto"/>
              </a:rPr>
              <a:t> </a:t>
            </a:r>
            <a:r>
              <a:rPr lang="en-US" sz="3200" dirty="0" err="1">
                <a:solidFill>
                  <a:schemeClr val="tx2">
                    <a:lumMod val="50000"/>
                  </a:schemeClr>
                </a:solidFill>
                <a:latin typeface="Roboto"/>
              </a:rPr>
              <a:t>gerekir</a:t>
            </a:r>
            <a:r>
              <a:rPr lang="en-US" sz="3200" dirty="0">
                <a:solidFill>
                  <a:schemeClr val="tx2">
                    <a:lumMod val="50000"/>
                  </a:schemeClr>
                </a:solidFill>
                <a:latin typeface="Roboto"/>
              </a:rPr>
              <a:t>. </a:t>
            </a:r>
            <a:r>
              <a:rPr lang="en-US" sz="3200" dirty="0" err="1" smtClean="0">
                <a:solidFill>
                  <a:schemeClr val="tx2">
                    <a:lumMod val="50000"/>
                  </a:schemeClr>
                </a:solidFill>
                <a:latin typeface="Roboto"/>
              </a:rPr>
              <a:t>Bir</a:t>
            </a:r>
            <a:r>
              <a:rPr lang="en-US" sz="3200" dirty="0" smtClean="0">
                <a:solidFill>
                  <a:schemeClr val="tx2">
                    <a:lumMod val="50000"/>
                  </a:schemeClr>
                </a:solidFill>
                <a:latin typeface="Roboto"/>
              </a:rPr>
              <a:t> </a:t>
            </a:r>
            <a:r>
              <a:rPr lang="en-US" sz="3200" dirty="0" err="1">
                <a:solidFill>
                  <a:schemeClr val="tx2">
                    <a:lumMod val="50000"/>
                  </a:schemeClr>
                </a:solidFill>
                <a:latin typeface="Roboto"/>
              </a:rPr>
              <a:t>görüntü</a:t>
            </a:r>
            <a:r>
              <a:rPr lang="en-US" sz="3200" dirty="0">
                <a:solidFill>
                  <a:schemeClr val="tx2">
                    <a:lumMod val="50000"/>
                  </a:schemeClr>
                </a:solidFill>
                <a:latin typeface="Roboto"/>
              </a:rPr>
              <a:t> </a:t>
            </a:r>
            <a:r>
              <a:rPr lang="en-US" sz="3200" dirty="0" err="1">
                <a:solidFill>
                  <a:schemeClr val="tx2">
                    <a:lumMod val="50000"/>
                  </a:schemeClr>
                </a:solidFill>
                <a:latin typeface="Roboto"/>
              </a:rPr>
              <a:t>CNN'ye</a:t>
            </a:r>
            <a:r>
              <a:rPr lang="en-US" sz="3200" dirty="0">
                <a:solidFill>
                  <a:schemeClr val="tx2">
                    <a:lumMod val="50000"/>
                  </a:schemeClr>
                </a:solidFill>
                <a:latin typeface="Roboto"/>
              </a:rPr>
              <a:t> </a:t>
            </a:r>
            <a:r>
              <a:rPr lang="en-US" sz="3200" dirty="0" err="1">
                <a:solidFill>
                  <a:schemeClr val="tx2">
                    <a:lumMod val="50000"/>
                  </a:schemeClr>
                </a:solidFill>
                <a:latin typeface="Roboto"/>
              </a:rPr>
              <a:t>girdi</a:t>
            </a:r>
            <a:r>
              <a:rPr lang="en-US" sz="3200" dirty="0">
                <a:solidFill>
                  <a:schemeClr val="tx2">
                    <a:lumMod val="50000"/>
                  </a:schemeClr>
                </a:solidFill>
                <a:latin typeface="Roboto"/>
              </a:rPr>
              <a:t> </a:t>
            </a:r>
            <a:r>
              <a:rPr lang="en-US" sz="3200" dirty="0" err="1">
                <a:solidFill>
                  <a:schemeClr val="tx2">
                    <a:lumMod val="50000"/>
                  </a:schemeClr>
                </a:solidFill>
                <a:latin typeface="Roboto"/>
              </a:rPr>
              <a:t>olduğunda</a:t>
            </a:r>
            <a:r>
              <a:rPr lang="en-US" sz="3200" dirty="0">
                <a:solidFill>
                  <a:schemeClr val="tx2">
                    <a:lumMod val="50000"/>
                  </a:schemeClr>
                </a:solidFill>
                <a:latin typeface="Roboto"/>
              </a:rPr>
              <a:t>, </a:t>
            </a:r>
            <a:r>
              <a:rPr lang="en-US" sz="3200" dirty="0" err="1">
                <a:solidFill>
                  <a:schemeClr val="tx2">
                    <a:lumMod val="50000"/>
                  </a:schemeClr>
                </a:solidFill>
                <a:latin typeface="Roboto"/>
              </a:rPr>
              <a:t>görüntüye</a:t>
            </a:r>
            <a:r>
              <a:rPr lang="en-US" sz="3200" dirty="0">
                <a:solidFill>
                  <a:schemeClr val="tx2">
                    <a:lumMod val="50000"/>
                  </a:schemeClr>
                </a:solidFill>
                <a:latin typeface="Roboto"/>
              </a:rPr>
              <a:t> </a:t>
            </a:r>
            <a:r>
              <a:rPr lang="en-US" sz="3200" dirty="0" err="1">
                <a:solidFill>
                  <a:schemeClr val="tx2">
                    <a:lumMod val="50000"/>
                  </a:schemeClr>
                </a:solidFill>
                <a:latin typeface="Roboto"/>
              </a:rPr>
              <a:t>karşılık</a:t>
            </a:r>
            <a:r>
              <a:rPr lang="en-US" sz="3200" dirty="0">
                <a:solidFill>
                  <a:schemeClr val="tx2">
                    <a:lumMod val="50000"/>
                  </a:schemeClr>
                </a:solidFill>
                <a:latin typeface="Roboto"/>
              </a:rPr>
              <a:t> </a:t>
            </a:r>
            <a:r>
              <a:rPr lang="en-US" sz="3200" dirty="0" err="1">
                <a:solidFill>
                  <a:schemeClr val="tx2">
                    <a:lumMod val="50000"/>
                  </a:schemeClr>
                </a:solidFill>
                <a:latin typeface="Roboto"/>
              </a:rPr>
              <a:t>gelen</a:t>
            </a:r>
            <a:r>
              <a:rPr lang="en-US" sz="3200" dirty="0">
                <a:solidFill>
                  <a:schemeClr val="tx2">
                    <a:lumMod val="50000"/>
                  </a:schemeClr>
                </a:solidFill>
                <a:latin typeface="Roboto"/>
              </a:rPr>
              <a:t> </a:t>
            </a:r>
            <a:r>
              <a:rPr lang="en-US" sz="3200" dirty="0" err="1">
                <a:solidFill>
                  <a:schemeClr val="tx2">
                    <a:lumMod val="50000"/>
                  </a:schemeClr>
                </a:solidFill>
                <a:latin typeface="Roboto"/>
              </a:rPr>
              <a:t>sınıfın</a:t>
            </a:r>
            <a:r>
              <a:rPr lang="en-US" sz="3200" dirty="0">
                <a:solidFill>
                  <a:schemeClr val="tx2">
                    <a:lumMod val="50000"/>
                  </a:schemeClr>
                </a:solidFill>
                <a:latin typeface="Roboto"/>
              </a:rPr>
              <a:t> </a:t>
            </a:r>
            <a:r>
              <a:rPr lang="en-US" sz="3200" dirty="0" err="1">
                <a:solidFill>
                  <a:schemeClr val="tx2">
                    <a:lumMod val="50000"/>
                  </a:schemeClr>
                </a:solidFill>
                <a:latin typeface="Roboto"/>
              </a:rPr>
              <a:t>sınıflandırılması</a:t>
            </a:r>
            <a:r>
              <a:rPr lang="en-US" sz="3200" dirty="0">
                <a:solidFill>
                  <a:schemeClr val="tx2">
                    <a:lumMod val="50000"/>
                  </a:schemeClr>
                </a:solidFill>
                <a:latin typeface="Roboto"/>
              </a:rPr>
              <a:t> </a:t>
            </a:r>
            <a:r>
              <a:rPr lang="en-US" sz="3200" dirty="0" err="1">
                <a:solidFill>
                  <a:schemeClr val="tx2">
                    <a:lumMod val="50000"/>
                  </a:schemeClr>
                </a:solidFill>
                <a:latin typeface="Roboto"/>
              </a:rPr>
              <a:t>sorunu</a:t>
            </a:r>
            <a:r>
              <a:rPr lang="en-US" sz="3200" dirty="0">
                <a:solidFill>
                  <a:schemeClr val="tx2">
                    <a:lumMod val="50000"/>
                  </a:schemeClr>
                </a:solidFill>
                <a:latin typeface="Roboto"/>
              </a:rPr>
              <a:t> </a:t>
            </a:r>
            <a:r>
              <a:rPr lang="en-US" sz="3200" dirty="0" err="1">
                <a:solidFill>
                  <a:schemeClr val="tx2">
                    <a:lumMod val="50000"/>
                  </a:schemeClr>
                </a:solidFill>
                <a:latin typeface="Roboto"/>
              </a:rPr>
              <a:t>görüntü</a:t>
            </a:r>
            <a:r>
              <a:rPr lang="en-US" sz="3200" dirty="0">
                <a:solidFill>
                  <a:schemeClr val="tx2">
                    <a:lumMod val="50000"/>
                  </a:schemeClr>
                </a:solidFill>
                <a:latin typeface="Roboto"/>
              </a:rPr>
              <a:t> </a:t>
            </a:r>
            <a:r>
              <a:rPr lang="en-US" sz="3200" dirty="0" err="1">
                <a:solidFill>
                  <a:schemeClr val="tx2">
                    <a:lumMod val="50000"/>
                  </a:schemeClr>
                </a:solidFill>
                <a:latin typeface="Roboto"/>
              </a:rPr>
              <a:t>sınıflandırması</a:t>
            </a:r>
            <a:r>
              <a:rPr lang="en-US" sz="3200" dirty="0">
                <a:solidFill>
                  <a:schemeClr val="tx2">
                    <a:lumMod val="50000"/>
                  </a:schemeClr>
                </a:solidFill>
                <a:latin typeface="Roboto"/>
              </a:rPr>
              <a:t> </a:t>
            </a:r>
            <a:r>
              <a:rPr lang="en-US" sz="3200" dirty="0" err="1">
                <a:solidFill>
                  <a:schemeClr val="tx2">
                    <a:lumMod val="50000"/>
                  </a:schemeClr>
                </a:solidFill>
                <a:latin typeface="Roboto"/>
              </a:rPr>
              <a:t>olarak</a:t>
            </a:r>
            <a:r>
              <a:rPr lang="en-US" sz="3200" dirty="0">
                <a:solidFill>
                  <a:schemeClr val="tx2">
                    <a:lumMod val="50000"/>
                  </a:schemeClr>
                </a:solidFill>
                <a:latin typeface="Roboto"/>
              </a:rPr>
              <a:t> </a:t>
            </a:r>
            <a:r>
              <a:rPr lang="en-US" sz="3200" dirty="0" err="1">
                <a:solidFill>
                  <a:schemeClr val="tx2">
                    <a:lumMod val="50000"/>
                  </a:schemeClr>
                </a:solidFill>
                <a:latin typeface="Roboto"/>
              </a:rPr>
              <a:t>bilinir</a:t>
            </a:r>
            <a:r>
              <a:rPr lang="en-US" sz="3200" dirty="0">
                <a:solidFill>
                  <a:schemeClr val="tx2">
                    <a:lumMod val="50000"/>
                  </a:schemeClr>
                </a:solidFill>
                <a:latin typeface="Roboto"/>
              </a:rPr>
              <a:t> </a:t>
            </a:r>
            <a:r>
              <a:rPr lang="en-US" sz="3200" dirty="0" err="1" smtClean="0">
                <a:solidFill>
                  <a:schemeClr val="tx2">
                    <a:lumMod val="50000"/>
                  </a:schemeClr>
                </a:solidFill>
                <a:latin typeface="Roboto"/>
              </a:rPr>
              <a:t>ve</a:t>
            </a:r>
            <a:r>
              <a:rPr lang="en-US" sz="3200" dirty="0" smtClean="0">
                <a:solidFill>
                  <a:schemeClr val="tx2">
                    <a:lumMod val="50000"/>
                  </a:schemeClr>
                </a:solidFill>
                <a:latin typeface="Roboto"/>
              </a:rPr>
              <a:t> </a:t>
            </a:r>
            <a:r>
              <a:rPr lang="en-US" sz="3200" dirty="0" err="1">
                <a:solidFill>
                  <a:schemeClr val="tx2">
                    <a:lumMod val="50000"/>
                  </a:schemeClr>
                </a:solidFill>
                <a:latin typeface="Roboto"/>
              </a:rPr>
              <a:t>hedeflenen</a:t>
            </a:r>
            <a:r>
              <a:rPr lang="en-US" sz="3200" dirty="0">
                <a:solidFill>
                  <a:schemeClr val="tx2">
                    <a:lumMod val="50000"/>
                  </a:schemeClr>
                </a:solidFill>
                <a:latin typeface="Roboto"/>
              </a:rPr>
              <a:t> </a:t>
            </a:r>
            <a:r>
              <a:rPr lang="en-US" sz="3200" dirty="0" err="1">
                <a:solidFill>
                  <a:schemeClr val="tx2">
                    <a:lumMod val="50000"/>
                  </a:schemeClr>
                </a:solidFill>
                <a:latin typeface="Roboto"/>
              </a:rPr>
              <a:t>tüm</a:t>
            </a:r>
            <a:r>
              <a:rPr lang="en-US" sz="3200" dirty="0">
                <a:solidFill>
                  <a:schemeClr val="tx2">
                    <a:lumMod val="50000"/>
                  </a:schemeClr>
                </a:solidFill>
                <a:latin typeface="Roboto"/>
              </a:rPr>
              <a:t> </a:t>
            </a:r>
            <a:r>
              <a:rPr lang="en-US" sz="3200" dirty="0" err="1">
                <a:solidFill>
                  <a:schemeClr val="tx2">
                    <a:lumMod val="50000"/>
                  </a:schemeClr>
                </a:solidFill>
                <a:latin typeface="Roboto"/>
              </a:rPr>
              <a:t>sınıflar</a:t>
            </a:r>
            <a:r>
              <a:rPr lang="en-US" sz="3200" dirty="0">
                <a:solidFill>
                  <a:schemeClr val="tx2">
                    <a:lumMod val="50000"/>
                  </a:schemeClr>
                </a:solidFill>
                <a:latin typeface="Roboto"/>
              </a:rPr>
              <a:t> </a:t>
            </a:r>
            <a:r>
              <a:rPr lang="en-US" sz="3200" dirty="0" err="1">
                <a:solidFill>
                  <a:schemeClr val="tx2">
                    <a:lumMod val="50000"/>
                  </a:schemeClr>
                </a:solidFill>
                <a:latin typeface="Roboto"/>
              </a:rPr>
              <a:t>için</a:t>
            </a:r>
            <a:r>
              <a:rPr lang="en-US" sz="3200" dirty="0">
                <a:solidFill>
                  <a:schemeClr val="tx2">
                    <a:lumMod val="50000"/>
                  </a:schemeClr>
                </a:solidFill>
                <a:latin typeface="Roboto"/>
              </a:rPr>
              <a:t> </a:t>
            </a:r>
            <a:r>
              <a:rPr lang="en-US" sz="3200" dirty="0" err="1">
                <a:solidFill>
                  <a:schemeClr val="tx2">
                    <a:lumMod val="50000"/>
                  </a:schemeClr>
                </a:solidFill>
                <a:latin typeface="Roboto"/>
              </a:rPr>
              <a:t>olasılık</a:t>
            </a:r>
            <a:r>
              <a:rPr lang="en-US" sz="3200" dirty="0">
                <a:solidFill>
                  <a:schemeClr val="tx2">
                    <a:lumMod val="50000"/>
                  </a:schemeClr>
                </a:solidFill>
                <a:latin typeface="Roboto"/>
              </a:rPr>
              <a:t> </a:t>
            </a:r>
            <a:r>
              <a:rPr lang="en-US" sz="3200" dirty="0" err="1">
                <a:solidFill>
                  <a:schemeClr val="tx2">
                    <a:lumMod val="50000"/>
                  </a:schemeClr>
                </a:solidFill>
                <a:latin typeface="Roboto"/>
              </a:rPr>
              <a:t>değerleri</a:t>
            </a:r>
            <a:r>
              <a:rPr lang="en-US" sz="3200" dirty="0">
                <a:solidFill>
                  <a:schemeClr val="tx2">
                    <a:lumMod val="50000"/>
                  </a:schemeClr>
                </a:solidFill>
                <a:latin typeface="Roboto"/>
              </a:rPr>
              <a:t> </a:t>
            </a:r>
            <a:r>
              <a:rPr lang="en-US" sz="3200" dirty="0" err="1">
                <a:solidFill>
                  <a:schemeClr val="tx2">
                    <a:lumMod val="50000"/>
                  </a:schemeClr>
                </a:solidFill>
                <a:latin typeface="Roboto"/>
              </a:rPr>
              <a:t>çıktılanır</a:t>
            </a:r>
            <a:r>
              <a:rPr lang="en-US" sz="3200" dirty="0">
                <a:solidFill>
                  <a:schemeClr val="tx2">
                    <a:lumMod val="50000"/>
                  </a:schemeClr>
                </a:solidFill>
                <a:latin typeface="Roboto"/>
              </a:rPr>
              <a: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4"/>
          <p:cNvSpPr txBox="1"/>
          <p:nvPr/>
        </p:nvSpPr>
        <p:spPr>
          <a:xfrm>
            <a:off x="1028700" y="1009650"/>
            <a:ext cx="16230600" cy="3898503"/>
          </a:xfrm>
          <a:prstGeom prst="rect">
            <a:avLst/>
          </a:prstGeom>
        </p:spPr>
        <p:txBody>
          <a:bodyPr lIns="0" tIns="0" rIns="0" bIns="0" rtlCol="0" anchor="t">
            <a:spAutoFit/>
          </a:bodyPr>
          <a:lstStyle/>
          <a:p>
            <a:pPr>
              <a:lnSpc>
                <a:spcPts val="3840"/>
              </a:lnSpc>
            </a:pPr>
            <a:r>
              <a:rPr lang="en-US" sz="3200" spc="-9" dirty="0" err="1">
                <a:solidFill>
                  <a:schemeClr val="tx2">
                    <a:lumMod val="50000"/>
                  </a:schemeClr>
                </a:solidFill>
                <a:latin typeface="Roboto" panose="020B0604020202020204" charset="0"/>
                <a:ea typeface="Roboto" panose="020B0604020202020204" charset="0"/>
              </a:rPr>
              <a:t>Nesne</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algılama</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problemi</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bir</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görüntüde</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aynı</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anda</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birden</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fazla</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nesne</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sınıfının</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bulunabileceğini</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varsaymıştır</a:t>
            </a:r>
            <a:r>
              <a:rPr lang="en-US" sz="3200" spc="-9" dirty="0">
                <a:solidFill>
                  <a:schemeClr val="tx2">
                    <a:lumMod val="50000"/>
                  </a:schemeClr>
                </a:solidFill>
                <a:latin typeface="Roboto" panose="020B0604020202020204" charset="0"/>
                <a:ea typeface="Roboto" panose="020B0604020202020204" charset="0"/>
              </a:rPr>
              <a:t>.</a:t>
            </a:r>
          </a:p>
          <a:p>
            <a:pPr>
              <a:lnSpc>
                <a:spcPts val="3840"/>
              </a:lnSpc>
            </a:pPr>
            <a:r>
              <a:rPr lang="en-US" sz="3200" spc="-9" dirty="0" err="1">
                <a:solidFill>
                  <a:schemeClr val="tx2">
                    <a:lumMod val="50000"/>
                  </a:schemeClr>
                </a:solidFill>
                <a:latin typeface="Roboto" panose="020B0604020202020204" charset="0"/>
                <a:ea typeface="Roboto" panose="020B0604020202020204" charset="0"/>
              </a:rPr>
              <a:t>Bunu</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iki</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tür</a:t>
            </a:r>
            <a:r>
              <a:rPr lang="en-US" sz="3200" spc="-9" dirty="0">
                <a:solidFill>
                  <a:schemeClr val="tx2">
                    <a:lumMod val="50000"/>
                  </a:schemeClr>
                </a:solidFill>
                <a:latin typeface="Roboto" panose="020B0604020202020204" charset="0"/>
                <a:ea typeface="Roboto" panose="020B0604020202020204" charset="0"/>
              </a:rPr>
              <a:t> problem </a:t>
            </a:r>
            <a:r>
              <a:rPr lang="en-US" sz="3200" spc="-9" dirty="0" err="1">
                <a:solidFill>
                  <a:schemeClr val="tx2">
                    <a:lumMod val="50000"/>
                  </a:schemeClr>
                </a:solidFill>
                <a:latin typeface="Roboto" panose="020B0604020202020204" charset="0"/>
                <a:ea typeface="Roboto" panose="020B0604020202020204" charset="0"/>
              </a:rPr>
              <a:t>gibi</a:t>
            </a:r>
            <a:r>
              <a:rPr lang="en-US" sz="3200" spc="-9" dirty="0">
                <a:solidFill>
                  <a:schemeClr val="tx2">
                    <a:lumMod val="50000"/>
                  </a:schemeClr>
                </a:solidFill>
                <a:latin typeface="Roboto" panose="020B0604020202020204" charset="0"/>
                <a:ea typeface="Roboto" panose="020B0604020202020204" charset="0"/>
              </a:rPr>
              <a:t> de </a:t>
            </a:r>
            <a:r>
              <a:rPr lang="en-US" sz="3200" spc="-9" dirty="0" err="1">
                <a:solidFill>
                  <a:schemeClr val="tx2">
                    <a:lumMod val="50000"/>
                  </a:schemeClr>
                </a:solidFill>
                <a:latin typeface="Roboto" panose="020B0604020202020204" charset="0"/>
                <a:ea typeface="Roboto" panose="020B0604020202020204" charset="0"/>
              </a:rPr>
              <a:t>görselleştirebiliriz</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biri</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çoklu</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etiket</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sınıflandırması</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bir</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görüntüde</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çoklu</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sınıf</a:t>
            </a:r>
            <a:r>
              <a:rPr lang="en-US" sz="3200" spc="-9" dirty="0">
                <a:solidFill>
                  <a:schemeClr val="tx2">
                    <a:lumMod val="50000"/>
                  </a:schemeClr>
                </a:solidFill>
                <a:latin typeface="Roboto" panose="020B0604020202020204" charset="0"/>
                <a:ea typeface="Roboto" panose="020B0604020202020204" charset="0"/>
              </a:rPr>
              <a:t>).</a:t>
            </a:r>
          </a:p>
          <a:p>
            <a:pPr>
              <a:lnSpc>
                <a:spcPts val="3840"/>
              </a:lnSpc>
            </a:pPr>
            <a:r>
              <a:rPr lang="en-US" sz="3200" spc="-9" dirty="0" err="1">
                <a:solidFill>
                  <a:schemeClr val="tx2">
                    <a:lumMod val="50000"/>
                  </a:schemeClr>
                </a:solidFill>
                <a:latin typeface="Roboto" panose="020B0604020202020204" charset="0"/>
                <a:ea typeface="Roboto" panose="020B0604020202020204" charset="0"/>
              </a:rPr>
              <a:t>Sınırlayıcı</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kutunun</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koordinat</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değerlerini</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x,y,w,h</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cinsinden</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tahmin</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etmemiz</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gereken</a:t>
            </a:r>
            <a:r>
              <a:rPr lang="en-US" sz="3200" spc="-9" dirty="0">
                <a:solidFill>
                  <a:schemeClr val="tx2">
                    <a:lumMod val="50000"/>
                  </a:schemeClr>
                </a:solidFill>
                <a:latin typeface="Roboto" panose="020B0604020202020204" charset="0"/>
                <a:ea typeface="Roboto" panose="020B0604020202020204" charset="0"/>
              </a:rPr>
              <a:t> Bounding Box(</a:t>
            </a:r>
            <a:r>
              <a:rPr lang="en-US" sz="3200" spc="-9" dirty="0" err="1">
                <a:solidFill>
                  <a:schemeClr val="tx2">
                    <a:lumMod val="50000"/>
                  </a:schemeClr>
                </a:solidFill>
                <a:latin typeface="Roboto" panose="020B0604020202020204" charset="0"/>
                <a:ea typeface="Roboto" panose="020B0604020202020204" charset="0"/>
              </a:rPr>
              <a:t>Regresyon</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Problemi</a:t>
            </a:r>
            <a:r>
              <a:rPr lang="en-US" sz="3200" spc="-9" dirty="0" smtClean="0">
                <a:solidFill>
                  <a:schemeClr val="tx2">
                    <a:lumMod val="50000"/>
                  </a:schemeClr>
                </a:solidFill>
                <a:latin typeface="Roboto" panose="020B0604020202020204" charset="0"/>
                <a:ea typeface="Roboto" panose="020B0604020202020204" charset="0"/>
              </a:rPr>
              <a:t>).</a:t>
            </a:r>
          </a:p>
          <a:p>
            <a:pPr>
              <a:lnSpc>
                <a:spcPts val="3840"/>
              </a:lnSpc>
            </a:pPr>
            <a:r>
              <a:rPr lang="tr-TR" sz="3200" spc="-9" dirty="0" smtClean="0">
                <a:solidFill>
                  <a:schemeClr val="tx2">
                    <a:lumMod val="50000"/>
                  </a:schemeClr>
                </a:solidFill>
                <a:latin typeface="Roboto" panose="020B0604020202020204" charset="0"/>
                <a:ea typeface="Roboto" panose="020B0604020202020204" charset="0"/>
              </a:rPr>
              <a:t>Bir </a:t>
            </a:r>
            <a:r>
              <a:rPr lang="en-US" sz="3200" spc="-9" dirty="0" err="1" smtClean="0">
                <a:solidFill>
                  <a:schemeClr val="tx2">
                    <a:lumMod val="50000"/>
                  </a:schemeClr>
                </a:solidFill>
                <a:latin typeface="Roboto" panose="020B0604020202020204" charset="0"/>
                <a:ea typeface="Roboto" panose="020B0604020202020204" charset="0"/>
              </a:rPr>
              <a:t>görüntüde</a:t>
            </a:r>
            <a:r>
              <a:rPr lang="en-US" sz="3200" spc="-9" dirty="0" smtClean="0">
                <a:solidFill>
                  <a:schemeClr val="tx2">
                    <a:lumMod val="50000"/>
                  </a:schemeClr>
                </a:solidFill>
                <a:latin typeface="Roboto" panose="020B0604020202020204" charset="0"/>
                <a:ea typeface="Roboto" panose="020B0604020202020204" charset="0"/>
              </a:rPr>
              <a:t> </a:t>
            </a:r>
            <a:r>
              <a:rPr lang="en-US" sz="3200" spc="-9" dirty="0" err="1" smtClean="0">
                <a:solidFill>
                  <a:schemeClr val="tx2">
                    <a:lumMod val="50000"/>
                  </a:schemeClr>
                </a:solidFill>
                <a:latin typeface="Roboto" panose="020B0604020202020204" charset="0"/>
                <a:ea typeface="Roboto" panose="020B0604020202020204" charset="0"/>
              </a:rPr>
              <a:t>tek</a:t>
            </a:r>
            <a:r>
              <a:rPr lang="en-US" sz="3200" spc="-9" dirty="0" smtClean="0">
                <a:solidFill>
                  <a:schemeClr val="tx2">
                    <a:lumMod val="50000"/>
                  </a:schemeClr>
                </a:solidFill>
                <a:latin typeface="Roboto" panose="020B0604020202020204" charset="0"/>
                <a:ea typeface="Roboto" panose="020B0604020202020204" charset="0"/>
              </a:rPr>
              <a:t> </a:t>
            </a:r>
            <a:r>
              <a:rPr lang="en-US" sz="3200" spc="-9" dirty="0" err="1" smtClean="0">
                <a:solidFill>
                  <a:schemeClr val="tx2">
                    <a:lumMod val="50000"/>
                  </a:schemeClr>
                </a:solidFill>
                <a:latin typeface="Roboto" panose="020B0604020202020204" charset="0"/>
                <a:ea typeface="Roboto" panose="020B0604020202020204" charset="0"/>
              </a:rPr>
              <a:t>bir</a:t>
            </a:r>
            <a:r>
              <a:rPr lang="en-US" sz="3200" spc="-9" dirty="0" smtClean="0">
                <a:solidFill>
                  <a:schemeClr val="tx2">
                    <a:lumMod val="50000"/>
                  </a:schemeClr>
                </a:solidFill>
                <a:latin typeface="Roboto" panose="020B0604020202020204" charset="0"/>
                <a:ea typeface="Roboto" panose="020B0604020202020204" charset="0"/>
              </a:rPr>
              <a:t> </a:t>
            </a:r>
            <a:r>
              <a:rPr lang="en-US" sz="3200" spc="-9" dirty="0" err="1" smtClean="0">
                <a:solidFill>
                  <a:schemeClr val="tx2">
                    <a:lumMod val="50000"/>
                  </a:schemeClr>
                </a:solidFill>
                <a:latin typeface="Roboto" panose="020B0604020202020204" charset="0"/>
                <a:ea typeface="Roboto" panose="020B0604020202020204" charset="0"/>
              </a:rPr>
              <a:t>nesnenin</a:t>
            </a:r>
            <a:r>
              <a:rPr lang="en-US" sz="3200" spc="-9" dirty="0" smtClean="0">
                <a:solidFill>
                  <a:schemeClr val="tx2">
                    <a:lumMod val="50000"/>
                  </a:schemeClr>
                </a:solidFill>
                <a:latin typeface="Roboto" panose="020B0604020202020204" charset="0"/>
                <a:ea typeface="Roboto" panose="020B0604020202020204" charset="0"/>
              </a:rPr>
              <a:t> </a:t>
            </a:r>
            <a:r>
              <a:rPr lang="en-US" sz="3200" spc="-9" dirty="0" err="1" smtClean="0">
                <a:solidFill>
                  <a:schemeClr val="tx2">
                    <a:lumMod val="50000"/>
                  </a:schemeClr>
                </a:solidFill>
                <a:latin typeface="Roboto" panose="020B0604020202020204" charset="0"/>
                <a:ea typeface="Roboto" panose="020B0604020202020204" charset="0"/>
              </a:rPr>
              <a:t>bulunduğu</a:t>
            </a:r>
            <a:r>
              <a:rPr lang="en-US" sz="3200" spc="-9" dirty="0" smtClean="0">
                <a:solidFill>
                  <a:schemeClr val="tx2">
                    <a:lumMod val="50000"/>
                  </a:schemeClr>
                </a:solidFill>
                <a:latin typeface="Roboto" panose="020B0604020202020204" charset="0"/>
                <a:ea typeface="Roboto" panose="020B0604020202020204" charset="0"/>
              </a:rPr>
              <a:t> </a:t>
            </a:r>
            <a:r>
              <a:rPr lang="en-US" sz="3200" spc="-9" dirty="0" err="1" smtClean="0">
                <a:solidFill>
                  <a:schemeClr val="tx2">
                    <a:lumMod val="50000"/>
                  </a:schemeClr>
                </a:solidFill>
                <a:latin typeface="Roboto" panose="020B0604020202020204" charset="0"/>
                <a:ea typeface="Roboto" panose="020B0604020202020204" charset="0"/>
              </a:rPr>
              <a:t>durumu</a:t>
            </a:r>
            <a:r>
              <a:rPr lang="en-US" sz="3200" spc="-9" dirty="0" smtClean="0">
                <a:solidFill>
                  <a:schemeClr val="tx2">
                    <a:lumMod val="50000"/>
                  </a:schemeClr>
                </a:solidFill>
                <a:latin typeface="Roboto" panose="020B0604020202020204" charset="0"/>
                <a:ea typeface="Roboto" panose="020B0604020202020204" charset="0"/>
              </a:rPr>
              <a:t> </a:t>
            </a:r>
            <a:r>
              <a:rPr lang="en-US" sz="3200" spc="-9" dirty="0" err="1" smtClean="0">
                <a:solidFill>
                  <a:schemeClr val="tx2">
                    <a:lumMod val="50000"/>
                  </a:schemeClr>
                </a:solidFill>
                <a:latin typeface="Roboto" panose="020B0604020202020204" charset="0"/>
                <a:ea typeface="Roboto" panose="020B0604020202020204" charset="0"/>
              </a:rPr>
              <a:t>göstermektedir</a:t>
            </a:r>
            <a:r>
              <a:rPr lang="en-US" sz="3200" spc="-9" dirty="0" smtClean="0">
                <a:solidFill>
                  <a:schemeClr val="tx2">
                    <a:lumMod val="50000"/>
                  </a:schemeClr>
                </a:solidFill>
                <a:latin typeface="Roboto" panose="020B0604020202020204" charset="0"/>
                <a:ea typeface="Roboto" panose="020B0604020202020204" charset="0"/>
              </a:rPr>
              <a:t>, </a:t>
            </a:r>
            <a:r>
              <a:rPr lang="en-US" sz="3200" spc="-9" dirty="0" err="1" smtClean="0">
                <a:solidFill>
                  <a:schemeClr val="tx2">
                    <a:lumMod val="50000"/>
                  </a:schemeClr>
                </a:solidFill>
                <a:latin typeface="Roboto" panose="020B0604020202020204" charset="0"/>
                <a:ea typeface="Roboto" panose="020B0604020202020204" charset="0"/>
              </a:rPr>
              <a:t>ancak</a:t>
            </a:r>
            <a:r>
              <a:rPr lang="en-US" sz="3200" spc="-9" dirty="0" smtClean="0">
                <a:solidFill>
                  <a:schemeClr val="tx2">
                    <a:lumMod val="50000"/>
                  </a:schemeClr>
                </a:solidFill>
                <a:latin typeface="Roboto" panose="020B0604020202020204" charset="0"/>
                <a:ea typeface="Roboto" panose="020B0604020202020204" charset="0"/>
              </a:rPr>
              <a:t> </a:t>
            </a:r>
            <a:r>
              <a:rPr lang="en-US" sz="3200" spc="-9" dirty="0" err="1" smtClean="0">
                <a:solidFill>
                  <a:schemeClr val="tx2">
                    <a:lumMod val="50000"/>
                  </a:schemeClr>
                </a:solidFill>
                <a:latin typeface="Roboto" panose="020B0604020202020204" charset="0"/>
                <a:ea typeface="Roboto" panose="020B0604020202020204" charset="0"/>
              </a:rPr>
              <a:t>şekilde</a:t>
            </a:r>
            <a:r>
              <a:rPr lang="en-US" sz="3200" spc="-9" dirty="0" smtClean="0">
                <a:solidFill>
                  <a:schemeClr val="tx2">
                    <a:lumMod val="50000"/>
                  </a:schemeClr>
                </a:solidFill>
                <a:latin typeface="Roboto" panose="020B0604020202020204" charset="0"/>
                <a:ea typeface="Roboto" panose="020B0604020202020204" charset="0"/>
              </a:rPr>
              <a:t> </a:t>
            </a:r>
            <a:r>
              <a:rPr lang="en-US" sz="3200" spc="-9" dirty="0" err="1" smtClean="0">
                <a:solidFill>
                  <a:schemeClr val="tx2">
                    <a:lumMod val="50000"/>
                  </a:schemeClr>
                </a:solidFill>
                <a:latin typeface="Roboto" panose="020B0604020202020204" charset="0"/>
                <a:ea typeface="Roboto" panose="020B0604020202020204" charset="0"/>
              </a:rPr>
              <a:t>gösterildiği</a:t>
            </a:r>
            <a:r>
              <a:rPr lang="en-US" sz="3200" spc="-9" dirty="0" smtClean="0">
                <a:solidFill>
                  <a:schemeClr val="tx2">
                    <a:lumMod val="50000"/>
                  </a:schemeClr>
                </a:solidFill>
                <a:latin typeface="Roboto" panose="020B0604020202020204" charset="0"/>
                <a:ea typeface="Roboto" panose="020B0604020202020204" charset="0"/>
              </a:rPr>
              <a:t> </a:t>
            </a:r>
            <a:r>
              <a:rPr lang="en-US" sz="3200" spc="-9" dirty="0" err="1" smtClean="0">
                <a:solidFill>
                  <a:schemeClr val="tx2">
                    <a:lumMod val="50000"/>
                  </a:schemeClr>
                </a:solidFill>
                <a:latin typeface="Roboto" panose="020B0604020202020204" charset="0"/>
                <a:ea typeface="Roboto" panose="020B0604020202020204" charset="0"/>
              </a:rPr>
              <a:t>gibi</a:t>
            </a:r>
            <a:r>
              <a:rPr lang="en-US" sz="3200" spc="-9" dirty="0" smtClean="0">
                <a:solidFill>
                  <a:schemeClr val="tx2">
                    <a:lumMod val="50000"/>
                  </a:schemeClr>
                </a:solidFill>
                <a:latin typeface="Roboto" panose="020B0604020202020204" charset="0"/>
                <a:ea typeface="Roboto" panose="020B0604020202020204" charset="0"/>
              </a:rPr>
              <a:t> </a:t>
            </a:r>
            <a:r>
              <a:rPr lang="en-US" sz="3200" spc="-9" dirty="0" err="1" smtClean="0">
                <a:solidFill>
                  <a:schemeClr val="tx2">
                    <a:lumMod val="50000"/>
                  </a:schemeClr>
                </a:solidFill>
                <a:latin typeface="Roboto" panose="020B0604020202020204" charset="0"/>
                <a:ea typeface="Roboto" panose="020B0604020202020204" charset="0"/>
              </a:rPr>
              <a:t>bir</a:t>
            </a:r>
            <a:r>
              <a:rPr lang="en-US" sz="3200" spc="-9" dirty="0" smtClean="0">
                <a:solidFill>
                  <a:schemeClr val="tx2">
                    <a:lumMod val="50000"/>
                  </a:schemeClr>
                </a:solidFill>
                <a:latin typeface="Roboto" panose="020B0604020202020204" charset="0"/>
                <a:ea typeface="Roboto" panose="020B0604020202020204" charset="0"/>
              </a:rPr>
              <a:t> </a:t>
            </a:r>
            <a:r>
              <a:rPr lang="en-US" sz="3200" spc="-9" dirty="0" err="1" smtClean="0">
                <a:solidFill>
                  <a:schemeClr val="tx2">
                    <a:lumMod val="50000"/>
                  </a:schemeClr>
                </a:solidFill>
                <a:latin typeface="Roboto" panose="020B0604020202020204" charset="0"/>
                <a:ea typeface="Roboto" panose="020B0604020202020204" charset="0"/>
              </a:rPr>
              <a:t>görüntüde</a:t>
            </a:r>
            <a:r>
              <a:rPr lang="en-US" sz="3200" spc="-9" dirty="0" smtClean="0">
                <a:solidFill>
                  <a:schemeClr val="tx2">
                    <a:lumMod val="50000"/>
                  </a:schemeClr>
                </a:solidFill>
                <a:latin typeface="Roboto" panose="020B0604020202020204" charset="0"/>
                <a:ea typeface="Roboto" panose="020B0604020202020204" charset="0"/>
              </a:rPr>
              <a:t> </a:t>
            </a:r>
            <a:r>
              <a:rPr lang="en-US" sz="3200" spc="-9" dirty="0" err="1" smtClean="0">
                <a:solidFill>
                  <a:schemeClr val="tx2">
                    <a:lumMod val="50000"/>
                  </a:schemeClr>
                </a:solidFill>
                <a:latin typeface="Roboto" panose="020B0604020202020204" charset="0"/>
                <a:ea typeface="Roboto" panose="020B0604020202020204" charset="0"/>
              </a:rPr>
              <a:t>birden</a:t>
            </a:r>
            <a:r>
              <a:rPr lang="en-US" sz="3200" spc="-9" dirty="0" smtClean="0">
                <a:solidFill>
                  <a:schemeClr val="tx2">
                    <a:lumMod val="50000"/>
                  </a:schemeClr>
                </a:solidFill>
                <a:latin typeface="Roboto" panose="020B0604020202020204" charset="0"/>
                <a:ea typeface="Roboto" panose="020B0604020202020204" charset="0"/>
              </a:rPr>
              <a:t> </a:t>
            </a:r>
            <a:r>
              <a:rPr lang="en-US" sz="3200" spc="-9" dirty="0" err="1" smtClean="0">
                <a:solidFill>
                  <a:schemeClr val="tx2">
                    <a:lumMod val="50000"/>
                  </a:schemeClr>
                </a:solidFill>
                <a:latin typeface="Roboto" panose="020B0604020202020204" charset="0"/>
                <a:ea typeface="Roboto" panose="020B0604020202020204" charset="0"/>
              </a:rPr>
              <a:t>fazla</a:t>
            </a:r>
            <a:r>
              <a:rPr lang="en-US" sz="3200" spc="-9" dirty="0" smtClean="0">
                <a:solidFill>
                  <a:schemeClr val="tx2">
                    <a:lumMod val="50000"/>
                  </a:schemeClr>
                </a:solidFill>
                <a:latin typeface="Roboto" panose="020B0604020202020204" charset="0"/>
                <a:ea typeface="Roboto" panose="020B0604020202020204" charset="0"/>
              </a:rPr>
              <a:t> </a:t>
            </a:r>
            <a:r>
              <a:rPr lang="en-US" sz="3200" spc="-9" dirty="0" err="1" smtClean="0">
                <a:solidFill>
                  <a:schemeClr val="tx2">
                    <a:lumMod val="50000"/>
                  </a:schemeClr>
                </a:solidFill>
                <a:latin typeface="Roboto" panose="020B0604020202020204" charset="0"/>
                <a:ea typeface="Roboto" panose="020B0604020202020204" charset="0"/>
              </a:rPr>
              <a:t>nesne</a:t>
            </a:r>
            <a:r>
              <a:rPr lang="en-US" sz="3200" spc="-9" dirty="0" smtClean="0">
                <a:solidFill>
                  <a:schemeClr val="tx2">
                    <a:lumMod val="50000"/>
                  </a:schemeClr>
                </a:solidFill>
                <a:latin typeface="Roboto" panose="020B0604020202020204" charset="0"/>
                <a:ea typeface="Roboto" panose="020B0604020202020204" charset="0"/>
              </a:rPr>
              <a:t> </a:t>
            </a:r>
            <a:r>
              <a:rPr lang="en-US" sz="3200" spc="-9" dirty="0" err="1" smtClean="0">
                <a:solidFill>
                  <a:schemeClr val="tx2">
                    <a:lumMod val="50000"/>
                  </a:schemeClr>
                </a:solidFill>
                <a:latin typeface="Roboto" panose="020B0604020202020204" charset="0"/>
                <a:ea typeface="Roboto" panose="020B0604020202020204" charset="0"/>
              </a:rPr>
              <a:t>olsa</a:t>
            </a:r>
            <a:r>
              <a:rPr lang="en-US" sz="3200" spc="-9" dirty="0" smtClean="0">
                <a:solidFill>
                  <a:schemeClr val="tx2">
                    <a:lumMod val="50000"/>
                  </a:schemeClr>
                </a:solidFill>
                <a:latin typeface="Roboto" panose="020B0604020202020204" charset="0"/>
                <a:ea typeface="Roboto" panose="020B0604020202020204" charset="0"/>
              </a:rPr>
              <a:t> bile </a:t>
            </a:r>
            <a:r>
              <a:rPr lang="en-US" sz="3200" spc="-9" dirty="0" err="1" smtClean="0">
                <a:solidFill>
                  <a:schemeClr val="tx2">
                    <a:lumMod val="50000"/>
                  </a:schemeClr>
                </a:solidFill>
                <a:latin typeface="Roboto" panose="020B0604020202020204" charset="0"/>
                <a:ea typeface="Roboto" panose="020B0604020202020204" charset="0"/>
              </a:rPr>
              <a:t>algılamak</a:t>
            </a:r>
            <a:r>
              <a:rPr lang="en-US" sz="3200" spc="-9" dirty="0" smtClean="0">
                <a:solidFill>
                  <a:schemeClr val="tx2">
                    <a:lumMod val="50000"/>
                  </a:schemeClr>
                </a:solidFill>
                <a:latin typeface="Roboto" panose="020B0604020202020204" charset="0"/>
                <a:ea typeface="Roboto" panose="020B0604020202020204" charset="0"/>
              </a:rPr>
              <a:t> </a:t>
            </a:r>
            <a:r>
              <a:rPr lang="en-US" sz="3200" spc="-9" dirty="0" err="1" smtClean="0">
                <a:solidFill>
                  <a:schemeClr val="tx2">
                    <a:lumMod val="50000"/>
                  </a:schemeClr>
                </a:solidFill>
                <a:latin typeface="Roboto" panose="020B0604020202020204" charset="0"/>
                <a:ea typeface="Roboto" panose="020B0604020202020204" charset="0"/>
              </a:rPr>
              <a:t>mümkün</a:t>
            </a:r>
            <a:r>
              <a:rPr lang="en-US" sz="3200" spc="-9" dirty="0" smtClean="0">
                <a:solidFill>
                  <a:schemeClr val="tx2">
                    <a:lumMod val="50000"/>
                  </a:schemeClr>
                </a:solidFill>
                <a:latin typeface="Roboto" panose="020B0604020202020204" charset="0"/>
                <a:ea typeface="Roboto" panose="020B0604020202020204" charset="0"/>
              </a:rPr>
              <a:t> </a:t>
            </a:r>
            <a:r>
              <a:rPr lang="en-US" sz="3200" spc="-9" dirty="0" err="1" smtClean="0">
                <a:solidFill>
                  <a:schemeClr val="tx2">
                    <a:lumMod val="50000"/>
                  </a:schemeClr>
                </a:solidFill>
                <a:latin typeface="Roboto" panose="020B0604020202020204" charset="0"/>
                <a:ea typeface="Roboto" panose="020B0604020202020204" charset="0"/>
              </a:rPr>
              <a:t>olmalıdır</a:t>
            </a:r>
            <a:r>
              <a:rPr lang="en-US" sz="3200" spc="-9" dirty="0" smtClean="0">
                <a:solidFill>
                  <a:schemeClr val="tx2">
                    <a:lumMod val="50000"/>
                  </a:schemeClr>
                </a:solidFill>
                <a:latin typeface="Roboto" panose="020B0604020202020204" charset="0"/>
                <a:ea typeface="Roboto" panose="020B0604020202020204" charset="0"/>
              </a:rPr>
              <a:t>.</a:t>
            </a:r>
            <a:endParaRPr lang="en-US" sz="3200" spc="-3" dirty="0">
              <a:solidFill>
                <a:schemeClr val="tx2">
                  <a:lumMod val="50000"/>
                </a:schemeClr>
              </a:solidFill>
              <a:latin typeface="Roboto" panose="020B0604020202020204" charset="0"/>
              <a:ea typeface="Roboto" panose="020B0604020202020204" charset="0"/>
            </a:endParaRPr>
          </a:p>
        </p:txBody>
      </p:sp>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5600700"/>
            <a:ext cx="11654118" cy="39624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extBox 14"/>
          <p:cNvSpPr txBox="1"/>
          <p:nvPr/>
        </p:nvSpPr>
        <p:spPr>
          <a:xfrm>
            <a:off x="1028700" y="1019175"/>
            <a:ext cx="15597945" cy="1032270"/>
          </a:xfrm>
          <a:prstGeom prst="rect">
            <a:avLst/>
          </a:prstGeom>
        </p:spPr>
        <p:txBody>
          <a:bodyPr lIns="0" tIns="0" rIns="0" bIns="0" rtlCol="0" anchor="t">
            <a:spAutoFit/>
          </a:bodyPr>
          <a:lstStyle/>
          <a:p>
            <a:pPr marL="0" lvl="0" indent="0" algn="ctr">
              <a:lnSpc>
                <a:spcPts val="8399"/>
              </a:lnSpc>
              <a:spcBef>
                <a:spcPct val="0"/>
              </a:spcBef>
            </a:pPr>
            <a:r>
              <a:rPr lang="en-US" sz="6999" dirty="0" err="1">
                <a:solidFill>
                  <a:srgbClr val="0070C0"/>
                </a:solidFill>
                <a:latin typeface="Roboto Bold"/>
              </a:rPr>
              <a:t>Projedeki</a:t>
            </a:r>
            <a:r>
              <a:rPr lang="en-US" sz="6999" dirty="0">
                <a:solidFill>
                  <a:srgbClr val="0070C0"/>
                </a:solidFill>
                <a:latin typeface="Roboto Bold"/>
              </a:rPr>
              <a:t> </a:t>
            </a:r>
            <a:r>
              <a:rPr lang="en-US" sz="6999" dirty="0" err="1">
                <a:solidFill>
                  <a:srgbClr val="0070C0"/>
                </a:solidFill>
                <a:latin typeface="Roboto Bold"/>
              </a:rPr>
              <a:t>İlerleyiş</a:t>
            </a:r>
            <a:endParaRPr lang="en-US" sz="6999" dirty="0">
              <a:solidFill>
                <a:srgbClr val="0070C0"/>
              </a:solidFill>
              <a:latin typeface="Roboto Bold"/>
            </a:endParaRPr>
          </a:p>
        </p:txBody>
      </p:sp>
      <p:grpSp>
        <p:nvGrpSpPr>
          <p:cNvPr id="4" name="Group 3"/>
          <p:cNvGrpSpPr/>
          <p:nvPr/>
        </p:nvGrpSpPr>
        <p:grpSpPr>
          <a:xfrm>
            <a:off x="1055040" y="4752495"/>
            <a:ext cx="210911" cy="210911"/>
            <a:chOff x="0" y="0"/>
            <a:chExt cx="6350000" cy="6350000"/>
          </a:xfrm>
        </p:grpSpPr>
        <p:sp>
          <p:nvSpPr>
            <p:cNvPr id="5"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grpSp>
        <p:nvGrpSpPr>
          <p:cNvPr id="6" name="Group 5"/>
          <p:cNvGrpSpPr/>
          <p:nvPr/>
        </p:nvGrpSpPr>
        <p:grpSpPr>
          <a:xfrm>
            <a:off x="3931638" y="4750043"/>
            <a:ext cx="210911" cy="210911"/>
            <a:chOff x="0" y="0"/>
            <a:chExt cx="6350000" cy="6350000"/>
          </a:xfrm>
        </p:grpSpPr>
        <p:sp>
          <p:nvSpPr>
            <p:cNvPr id="7"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grpSp>
        <p:nvGrpSpPr>
          <p:cNvPr id="8" name="Group 7"/>
          <p:cNvGrpSpPr/>
          <p:nvPr/>
        </p:nvGrpSpPr>
        <p:grpSpPr>
          <a:xfrm>
            <a:off x="7210807" y="4750043"/>
            <a:ext cx="210911" cy="210911"/>
            <a:chOff x="0" y="0"/>
            <a:chExt cx="6350000" cy="6350000"/>
          </a:xfrm>
        </p:grpSpPr>
        <p:sp>
          <p:nvSpPr>
            <p:cNvPr id="9"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grpSp>
        <p:nvGrpSpPr>
          <p:cNvPr id="10" name="Group 9"/>
          <p:cNvGrpSpPr/>
          <p:nvPr/>
        </p:nvGrpSpPr>
        <p:grpSpPr>
          <a:xfrm>
            <a:off x="10700888" y="4750043"/>
            <a:ext cx="210911" cy="210911"/>
            <a:chOff x="0" y="0"/>
            <a:chExt cx="6350000" cy="6350000"/>
          </a:xfrm>
        </p:grpSpPr>
        <p:sp>
          <p:nvSpPr>
            <p:cNvPr id="11"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grpSp>
        <p:nvGrpSpPr>
          <p:cNvPr id="12" name="Group 11"/>
          <p:cNvGrpSpPr/>
          <p:nvPr/>
        </p:nvGrpSpPr>
        <p:grpSpPr>
          <a:xfrm>
            <a:off x="13682471" y="4750044"/>
            <a:ext cx="210911" cy="210911"/>
            <a:chOff x="0" y="0"/>
            <a:chExt cx="6350000" cy="6350000"/>
          </a:xfrm>
        </p:grpSpPr>
        <p:sp>
          <p:nvSpPr>
            <p:cNvPr id="13"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sp>
        <p:nvSpPr>
          <p:cNvPr id="14" name="TextBox 15"/>
          <p:cNvSpPr txBox="1"/>
          <p:nvPr/>
        </p:nvSpPr>
        <p:spPr>
          <a:xfrm>
            <a:off x="1028700" y="3599770"/>
            <a:ext cx="2345108" cy="476250"/>
          </a:xfrm>
          <a:prstGeom prst="rect">
            <a:avLst/>
          </a:prstGeom>
        </p:spPr>
        <p:txBody>
          <a:bodyPr lIns="0" tIns="0" rIns="0" bIns="0" rtlCol="0" anchor="t">
            <a:spAutoFit/>
          </a:bodyPr>
          <a:lstStyle/>
          <a:p>
            <a:pPr>
              <a:lnSpc>
                <a:spcPts val="3600"/>
              </a:lnSpc>
            </a:pPr>
            <a:r>
              <a:rPr lang="en-US" sz="3000" dirty="0">
                <a:solidFill>
                  <a:schemeClr val="tx2">
                    <a:lumMod val="50000"/>
                  </a:schemeClr>
                </a:solidFill>
                <a:latin typeface="Roboto Bold"/>
              </a:rPr>
              <a:t>1. </a:t>
            </a:r>
            <a:r>
              <a:rPr lang="en-US" sz="3000" dirty="0" err="1">
                <a:solidFill>
                  <a:schemeClr val="tx2">
                    <a:lumMod val="50000"/>
                  </a:schemeClr>
                </a:solidFill>
                <a:latin typeface="Roboto Bold"/>
              </a:rPr>
              <a:t>Adım</a:t>
            </a:r>
            <a:endParaRPr lang="en-US" sz="3000" dirty="0">
              <a:solidFill>
                <a:schemeClr val="tx2">
                  <a:lumMod val="50000"/>
                </a:schemeClr>
              </a:solidFill>
              <a:latin typeface="Roboto Bold"/>
            </a:endParaRPr>
          </a:p>
        </p:txBody>
      </p:sp>
      <p:grpSp>
        <p:nvGrpSpPr>
          <p:cNvPr id="15" name="Group 16"/>
          <p:cNvGrpSpPr/>
          <p:nvPr/>
        </p:nvGrpSpPr>
        <p:grpSpPr>
          <a:xfrm>
            <a:off x="1028700" y="5525180"/>
            <a:ext cx="2345108" cy="2549651"/>
            <a:chOff x="0" y="0"/>
            <a:chExt cx="3126811" cy="3399535"/>
          </a:xfrm>
        </p:grpSpPr>
        <p:sp>
          <p:nvSpPr>
            <p:cNvPr id="16" name="TextBox 17"/>
            <p:cNvSpPr txBox="1"/>
            <p:nvPr/>
          </p:nvSpPr>
          <p:spPr>
            <a:xfrm>
              <a:off x="0" y="2047488"/>
              <a:ext cx="3126811" cy="1291087"/>
            </a:xfrm>
            <a:prstGeom prst="rect">
              <a:avLst/>
            </a:prstGeom>
          </p:spPr>
          <p:txBody>
            <a:bodyPr lIns="0" tIns="0" rIns="0" bIns="0" rtlCol="0" anchor="t">
              <a:spAutoFit/>
            </a:bodyPr>
            <a:lstStyle/>
            <a:p>
              <a:pPr marL="0" lvl="1" indent="0" algn="l">
                <a:lnSpc>
                  <a:spcPts val="2590"/>
                </a:lnSpc>
                <a:spcBef>
                  <a:spcPct val="0"/>
                </a:spcBef>
              </a:pPr>
              <a:r>
                <a:rPr lang="en-US" sz="1850" dirty="0" err="1">
                  <a:solidFill>
                    <a:srgbClr val="090909"/>
                  </a:solidFill>
                  <a:latin typeface="Roboto"/>
                </a:rPr>
                <a:t>Problemin</a:t>
              </a:r>
              <a:r>
                <a:rPr lang="en-US" sz="1850" dirty="0">
                  <a:solidFill>
                    <a:srgbClr val="090909"/>
                  </a:solidFill>
                  <a:latin typeface="Roboto"/>
                </a:rPr>
                <a:t> </a:t>
              </a:r>
              <a:r>
                <a:rPr lang="en-US" sz="1850" dirty="0" err="1">
                  <a:solidFill>
                    <a:srgbClr val="090909"/>
                  </a:solidFill>
                  <a:latin typeface="Roboto"/>
                </a:rPr>
                <a:t>çözüm</a:t>
              </a:r>
              <a:r>
                <a:rPr lang="en-US" sz="1850" dirty="0">
                  <a:solidFill>
                    <a:srgbClr val="090909"/>
                  </a:solidFill>
                  <a:latin typeface="Roboto"/>
                </a:rPr>
                <a:t> </a:t>
              </a:r>
              <a:r>
                <a:rPr lang="en-US" sz="1850" dirty="0" err="1">
                  <a:solidFill>
                    <a:srgbClr val="090909"/>
                  </a:solidFill>
                  <a:latin typeface="Roboto"/>
                </a:rPr>
                <a:t>üretilebilecek</a:t>
              </a:r>
              <a:r>
                <a:rPr lang="en-US" sz="1850" dirty="0">
                  <a:solidFill>
                    <a:srgbClr val="090909"/>
                  </a:solidFill>
                  <a:latin typeface="Roboto"/>
                </a:rPr>
                <a:t> </a:t>
              </a:r>
              <a:r>
                <a:rPr lang="en-US" sz="1850" dirty="0" err="1">
                  <a:solidFill>
                    <a:srgbClr val="090909"/>
                  </a:solidFill>
                  <a:latin typeface="Roboto"/>
                </a:rPr>
                <a:t>açıdan</a:t>
              </a:r>
              <a:r>
                <a:rPr lang="en-US" sz="1850" dirty="0">
                  <a:solidFill>
                    <a:srgbClr val="090909"/>
                  </a:solidFill>
                  <a:latin typeface="Roboto"/>
                </a:rPr>
                <a:t> tam </a:t>
              </a:r>
              <a:r>
                <a:rPr lang="en-US" sz="1850" dirty="0" err="1">
                  <a:solidFill>
                    <a:srgbClr val="090909"/>
                  </a:solidFill>
                  <a:latin typeface="Roboto"/>
                </a:rPr>
                <a:t>kavranması</a:t>
              </a:r>
              <a:r>
                <a:rPr lang="en-US" sz="1850" dirty="0">
                  <a:solidFill>
                    <a:srgbClr val="090909"/>
                  </a:solidFill>
                  <a:latin typeface="Roboto"/>
                </a:rPr>
                <a:t>.</a:t>
              </a:r>
            </a:p>
          </p:txBody>
        </p:sp>
        <p:sp>
          <p:nvSpPr>
            <p:cNvPr id="17" name="TextBox 18"/>
            <p:cNvSpPr txBox="1"/>
            <p:nvPr/>
          </p:nvSpPr>
          <p:spPr>
            <a:xfrm>
              <a:off x="0" y="-57150"/>
              <a:ext cx="3126811" cy="1750086"/>
            </a:xfrm>
            <a:prstGeom prst="rect">
              <a:avLst/>
            </a:prstGeom>
          </p:spPr>
          <p:txBody>
            <a:bodyPr lIns="0" tIns="0" rIns="0" bIns="0" rtlCol="0" anchor="t">
              <a:spAutoFit/>
            </a:bodyPr>
            <a:lstStyle/>
            <a:p>
              <a:pPr marL="0" lvl="1" indent="0" algn="l">
                <a:lnSpc>
                  <a:spcPts val="3500"/>
                </a:lnSpc>
                <a:spcBef>
                  <a:spcPct val="0"/>
                </a:spcBef>
              </a:pPr>
              <a:r>
                <a:rPr lang="en-US" sz="2499" dirty="0" err="1">
                  <a:solidFill>
                    <a:srgbClr val="090909"/>
                  </a:solidFill>
                  <a:latin typeface="Roboto Bold"/>
                </a:rPr>
                <a:t>Projeyi</a:t>
              </a:r>
              <a:r>
                <a:rPr lang="en-US" sz="2499" dirty="0">
                  <a:solidFill>
                    <a:srgbClr val="090909"/>
                  </a:solidFill>
                  <a:latin typeface="Roboto Bold"/>
                </a:rPr>
                <a:t> </a:t>
              </a:r>
              <a:r>
                <a:rPr lang="en-US" sz="2499" dirty="0" err="1">
                  <a:solidFill>
                    <a:srgbClr val="090909"/>
                  </a:solidFill>
                  <a:latin typeface="Roboto Bold"/>
                </a:rPr>
                <a:t>Belirleyen</a:t>
              </a:r>
              <a:r>
                <a:rPr lang="en-US" sz="2499" dirty="0">
                  <a:solidFill>
                    <a:srgbClr val="090909"/>
                  </a:solidFill>
                  <a:latin typeface="Roboto Bold"/>
                </a:rPr>
                <a:t> </a:t>
              </a:r>
              <a:r>
                <a:rPr lang="en-US" sz="2499" dirty="0" err="1">
                  <a:solidFill>
                    <a:srgbClr val="090909"/>
                  </a:solidFill>
                  <a:latin typeface="Roboto Bold"/>
                </a:rPr>
                <a:t>İhtiyaçlar</a:t>
              </a:r>
              <a:endParaRPr lang="en-US" sz="2499" dirty="0">
                <a:solidFill>
                  <a:srgbClr val="090909"/>
                </a:solidFill>
                <a:latin typeface="Roboto Bold"/>
              </a:endParaRPr>
            </a:p>
          </p:txBody>
        </p:sp>
      </p:grpSp>
      <p:sp>
        <p:nvSpPr>
          <p:cNvPr id="18" name="TextBox 19"/>
          <p:cNvSpPr txBox="1"/>
          <p:nvPr/>
        </p:nvSpPr>
        <p:spPr>
          <a:xfrm>
            <a:off x="4142079" y="3596622"/>
            <a:ext cx="2345108" cy="476250"/>
          </a:xfrm>
          <a:prstGeom prst="rect">
            <a:avLst/>
          </a:prstGeom>
        </p:spPr>
        <p:txBody>
          <a:bodyPr lIns="0" tIns="0" rIns="0" bIns="0" rtlCol="0" anchor="t">
            <a:spAutoFit/>
          </a:bodyPr>
          <a:lstStyle/>
          <a:p>
            <a:pPr>
              <a:lnSpc>
                <a:spcPts val="3600"/>
              </a:lnSpc>
            </a:pPr>
            <a:r>
              <a:rPr lang="en-US" sz="3000" dirty="0">
                <a:solidFill>
                  <a:schemeClr val="tx2">
                    <a:lumMod val="50000"/>
                  </a:schemeClr>
                </a:solidFill>
                <a:latin typeface="Roboto Bold"/>
              </a:rPr>
              <a:t>2. </a:t>
            </a:r>
            <a:r>
              <a:rPr lang="en-US" sz="3000" dirty="0" err="1">
                <a:solidFill>
                  <a:schemeClr val="tx2">
                    <a:lumMod val="50000"/>
                  </a:schemeClr>
                </a:solidFill>
                <a:latin typeface="Roboto Bold"/>
              </a:rPr>
              <a:t>Adım</a:t>
            </a:r>
            <a:endParaRPr lang="en-US" sz="3000" dirty="0">
              <a:solidFill>
                <a:schemeClr val="tx2">
                  <a:lumMod val="50000"/>
                </a:schemeClr>
              </a:solidFill>
              <a:latin typeface="Roboto Bold"/>
            </a:endParaRPr>
          </a:p>
        </p:txBody>
      </p:sp>
      <p:grpSp>
        <p:nvGrpSpPr>
          <p:cNvPr id="19" name="Group 20"/>
          <p:cNvGrpSpPr/>
          <p:nvPr/>
        </p:nvGrpSpPr>
        <p:grpSpPr>
          <a:xfrm>
            <a:off x="3930954" y="5534323"/>
            <a:ext cx="2345108" cy="2155783"/>
            <a:chOff x="0" y="-47625"/>
            <a:chExt cx="3126811" cy="2874377"/>
          </a:xfrm>
        </p:grpSpPr>
        <p:sp>
          <p:nvSpPr>
            <p:cNvPr id="20" name="TextBox 21"/>
            <p:cNvSpPr txBox="1"/>
            <p:nvPr/>
          </p:nvSpPr>
          <p:spPr>
            <a:xfrm>
              <a:off x="0" y="1493053"/>
              <a:ext cx="3126811" cy="1333699"/>
            </a:xfrm>
            <a:prstGeom prst="rect">
              <a:avLst/>
            </a:prstGeom>
          </p:spPr>
          <p:txBody>
            <a:bodyPr lIns="0" tIns="0" rIns="0" bIns="0" rtlCol="0" anchor="t">
              <a:spAutoFit/>
            </a:bodyPr>
            <a:lstStyle/>
            <a:p>
              <a:pPr marL="0" lvl="1" indent="0" algn="l">
                <a:lnSpc>
                  <a:spcPts val="2590"/>
                </a:lnSpc>
                <a:spcBef>
                  <a:spcPct val="0"/>
                </a:spcBef>
              </a:pPr>
              <a:r>
                <a:rPr lang="en-US" sz="1850">
                  <a:solidFill>
                    <a:schemeClr val="tx2">
                      <a:lumMod val="50000"/>
                    </a:schemeClr>
                  </a:solidFill>
                  <a:latin typeface="Roboto"/>
                </a:rPr>
                <a:t>Ana problem ışığında olası çözümün bulunması</a:t>
              </a:r>
            </a:p>
          </p:txBody>
        </p:sp>
        <p:sp>
          <p:nvSpPr>
            <p:cNvPr id="21" name="TextBox 22"/>
            <p:cNvSpPr txBox="1"/>
            <p:nvPr/>
          </p:nvSpPr>
          <p:spPr>
            <a:xfrm>
              <a:off x="0" y="-47625"/>
              <a:ext cx="3126811" cy="1196909"/>
            </a:xfrm>
            <a:prstGeom prst="rect">
              <a:avLst/>
            </a:prstGeom>
          </p:spPr>
          <p:txBody>
            <a:bodyPr lIns="0" tIns="0" rIns="0" bIns="0" rtlCol="0" anchor="t">
              <a:spAutoFit/>
            </a:bodyPr>
            <a:lstStyle/>
            <a:p>
              <a:pPr>
                <a:lnSpc>
                  <a:spcPts val="3499"/>
                </a:lnSpc>
              </a:pPr>
              <a:r>
                <a:rPr lang="en-US" sz="2499" dirty="0" err="1">
                  <a:solidFill>
                    <a:schemeClr val="tx2">
                      <a:lumMod val="50000"/>
                    </a:schemeClr>
                  </a:solidFill>
                  <a:latin typeface="Roboto Bold"/>
                </a:rPr>
                <a:t>Mevcut</a:t>
              </a:r>
              <a:r>
                <a:rPr lang="en-US" sz="2499" dirty="0">
                  <a:solidFill>
                    <a:schemeClr val="tx2">
                      <a:lumMod val="50000"/>
                    </a:schemeClr>
                  </a:solidFill>
                  <a:latin typeface="Roboto Bold"/>
                </a:rPr>
                <a:t> Durum </a:t>
              </a:r>
              <a:r>
                <a:rPr lang="en-US" sz="2499" dirty="0" err="1">
                  <a:solidFill>
                    <a:schemeClr val="tx2">
                      <a:lumMod val="50000"/>
                    </a:schemeClr>
                  </a:solidFill>
                  <a:latin typeface="Roboto Bold"/>
                </a:rPr>
                <a:t>Analizi</a:t>
              </a:r>
              <a:endParaRPr lang="en-US" sz="2499" dirty="0">
                <a:solidFill>
                  <a:schemeClr val="tx2">
                    <a:lumMod val="50000"/>
                  </a:schemeClr>
                </a:solidFill>
                <a:latin typeface="Roboto Bold"/>
              </a:endParaRPr>
            </a:p>
          </p:txBody>
        </p:sp>
      </p:grpSp>
      <p:sp>
        <p:nvSpPr>
          <p:cNvPr id="22" name="TextBox 23"/>
          <p:cNvSpPr txBox="1"/>
          <p:nvPr/>
        </p:nvSpPr>
        <p:spPr>
          <a:xfrm>
            <a:off x="7421248" y="3599770"/>
            <a:ext cx="2345108" cy="476250"/>
          </a:xfrm>
          <a:prstGeom prst="rect">
            <a:avLst/>
          </a:prstGeom>
        </p:spPr>
        <p:txBody>
          <a:bodyPr lIns="0" tIns="0" rIns="0" bIns="0" rtlCol="0" anchor="t">
            <a:spAutoFit/>
          </a:bodyPr>
          <a:lstStyle/>
          <a:p>
            <a:pPr>
              <a:lnSpc>
                <a:spcPts val="3600"/>
              </a:lnSpc>
            </a:pPr>
            <a:r>
              <a:rPr lang="en-US" sz="3000" dirty="0">
                <a:solidFill>
                  <a:schemeClr val="tx2">
                    <a:lumMod val="50000"/>
                  </a:schemeClr>
                </a:solidFill>
                <a:latin typeface="Roboto Bold"/>
              </a:rPr>
              <a:t>3. </a:t>
            </a:r>
            <a:r>
              <a:rPr lang="en-US" sz="3000" dirty="0" err="1">
                <a:solidFill>
                  <a:schemeClr val="tx2">
                    <a:lumMod val="50000"/>
                  </a:schemeClr>
                </a:solidFill>
                <a:latin typeface="Roboto Bold"/>
              </a:rPr>
              <a:t>Adım</a:t>
            </a:r>
            <a:endParaRPr lang="en-US" sz="3000" dirty="0">
              <a:solidFill>
                <a:schemeClr val="tx2">
                  <a:lumMod val="50000"/>
                </a:schemeClr>
              </a:solidFill>
              <a:latin typeface="Roboto Bold"/>
            </a:endParaRPr>
          </a:p>
        </p:txBody>
      </p:sp>
      <p:grpSp>
        <p:nvGrpSpPr>
          <p:cNvPr id="23" name="Group 24"/>
          <p:cNvGrpSpPr/>
          <p:nvPr/>
        </p:nvGrpSpPr>
        <p:grpSpPr>
          <a:xfrm>
            <a:off x="7427310" y="5544720"/>
            <a:ext cx="2345108" cy="2446960"/>
            <a:chOff x="0" y="0"/>
            <a:chExt cx="3126811" cy="3262613"/>
          </a:xfrm>
        </p:grpSpPr>
        <p:sp>
          <p:nvSpPr>
            <p:cNvPr id="24" name="TextBox 25"/>
            <p:cNvSpPr txBox="1"/>
            <p:nvPr/>
          </p:nvSpPr>
          <p:spPr>
            <a:xfrm>
              <a:off x="0" y="1210399"/>
              <a:ext cx="3126811" cy="1729634"/>
            </a:xfrm>
            <a:prstGeom prst="rect">
              <a:avLst/>
            </a:prstGeom>
          </p:spPr>
          <p:txBody>
            <a:bodyPr lIns="0" tIns="0" rIns="0" bIns="0" rtlCol="0" anchor="t">
              <a:spAutoFit/>
            </a:bodyPr>
            <a:lstStyle/>
            <a:p>
              <a:pPr marL="0" lvl="1" indent="0" algn="l">
                <a:lnSpc>
                  <a:spcPts val="2590"/>
                </a:lnSpc>
                <a:spcBef>
                  <a:spcPct val="0"/>
                </a:spcBef>
              </a:pPr>
              <a:r>
                <a:rPr lang="en-US" sz="1850">
                  <a:solidFill>
                    <a:srgbClr val="090909"/>
                  </a:solidFill>
                  <a:latin typeface="Roboto"/>
                </a:rPr>
                <a:t>Çözümün maaliyet ve verimlilik açısından analizinin gerçekleştirilmesi</a:t>
              </a:r>
            </a:p>
          </p:txBody>
        </p:sp>
        <p:sp>
          <p:nvSpPr>
            <p:cNvPr id="25" name="TextBox 26"/>
            <p:cNvSpPr txBox="1"/>
            <p:nvPr/>
          </p:nvSpPr>
          <p:spPr>
            <a:xfrm>
              <a:off x="0" y="-47625"/>
              <a:ext cx="3126811" cy="555493"/>
            </a:xfrm>
            <a:prstGeom prst="rect">
              <a:avLst/>
            </a:prstGeom>
          </p:spPr>
          <p:txBody>
            <a:bodyPr lIns="0" tIns="0" rIns="0" bIns="0" rtlCol="0" anchor="t">
              <a:spAutoFit/>
            </a:bodyPr>
            <a:lstStyle/>
            <a:p>
              <a:pPr marL="0" lvl="1" indent="0" algn="l">
                <a:lnSpc>
                  <a:spcPts val="3499"/>
                </a:lnSpc>
                <a:spcBef>
                  <a:spcPct val="0"/>
                </a:spcBef>
              </a:pPr>
              <a:r>
                <a:rPr lang="en-US" sz="2499" dirty="0" err="1">
                  <a:solidFill>
                    <a:srgbClr val="090909"/>
                  </a:solidFill>
                  <a:latin typeface="Roboto Bold"/>
                </a:rPr>
                <a:t>Çözüm</a:t>
              </a:r>
              <a:r>
                <a:rPr lang="en-US" sz="2499" dirty="0">
                  <a:solidFill>
                    <a:srgbClr val="090909"/>
                  </a:solidFill>
                  <a:latin typeface="Roboto Bold"/>
                </a:rPr>
                <a:t> </a:t>
              </a:r>
              <a:r>
                <a:rPr lang="en-US" sz="2499" dirty="0" err="1">
                  <a:solidFill>
                    <a:srgbClr val="090909"/>
                  </a:solidFill>
                  <a:latin typeface="Roboto Bold"/>
                </a:rPr>
                <a:t>Analizi</a:t>
              </a:r>
              <a:endParaRPr lang="en-US" sz="2499" dirty="0">
                <a:solidFill>
                  <a:srgbClr val="090909"/>
                </a:solidFill>
                <a:latin typeface="Roboto Bold"/>
              </a:endParaRPr>
            </a:p>
          </p:txBody>
        </p:sp>
      </p:grpSp>
      <p:sp>
        <p:nvSpPr>
          <p:cNvPr id="26" name="TextBox 27"/>
          <p:cNvSpPr txBox="1"/>
          <p:nvPr/>
        </p:nvSpPr>
        <p:spPr>
          <a:xfrm>
            <a:off x="10911799" y="3599770"/>
            <a:ext cx="2345108" cy="476250"/>
          </a:xfrm>
          <a:prstGeom prst="rect">
            <a:avLst/>
          </a:prstGeom>
        </p:spPr>
        <p:txBody>
          <a:bodyPr lIns="0" tIns="0" rIns="0" bIns="0" rtlCol="0" anchor="t">
            <a:spAutoFit/>
          </a:bodyPr>
          <a:lstStyle/>
          <a:p>
            <a:pPr>
              <a:lnSpc>
                <a:spcPts val="3600"/>
              </a:lnSpc>
            </a:pPr>
            <a:r>
              <a:rPr lang="en-US" sz="3000" dirty="0">
                <a:solidFill>
                  <a:schemeClr val="tx2">
                    <a:lumMod val="50000"/>
                  </a:schemeClr>
                </a:solidFill>
                <a:latin typeface="Roboto Bold"/>
              </a:rPr>
              <a:t>4. </a:t>
            </a:r>
            <a:r>
              <a:rPr lang="en-US" sz="3000" dirty="0" err="1">
                <a:solidFill>
                  <a:schemeClr val="tx2">
                    <a:lumMod val="50000"/>
                  </a:schemeClr>
                </a:solidFill>
                <a:latin typeface="Roboto Bold"/>
              </a:rPr>
              <a:t>Adım</a:t>
            </a:r>
            <a:endParaRPr lang="en-US" sz="3000" dirty="0">
              <a:solidFill>
                <a:schemeClr val="tx2">
                  <a:lumMod val="50000"/>
                </a:schemeClr>
              </a:solidFill>
              <a:latin typeface="Roboto Bold"/>
            </a:endParaRPr>
          </a:p>
        </p:txBody>
      </p:sp>
      <p:grpSp>
        <p:nvGrpSpPr>
          <p:cNvPr id="27" name="Group 28"/>
          <p:cNvGrpSpPr/>
          <p:nvPr/>
        </p:nvGrpSpPr>
        <p:grpSpPr>
          <a:xfrm>
            <a:off x="10701359" y="5534323"/>
            <a:ext cx="2799483" cy="2111681"/>
            <a:chOff x="0" y="-57151"/>
            <a:chExt cx="3732644" cy="2815574"/>
          </a:xfrm>
        </p:grpSpPr>
        <p:sp>
          <p:nvSpPr>
            <p:cNvPr id="28" name="TextBox 29"/>
            <p:cNvSpPr txBox="1"/>
            <p:nvPr/>
          </p:nvSpPr>
          <p:spPr>
            <a:xfrm>
              <a:off x="0" y="843369"/>
              <a:ext cx="3732644" cy="1915054"/>
            </a:xfrm>
            <a:prstGeom prst="rect">
              <a:avLst/>
            </a:prstGeom>
          </p:spPr>
          <p:txBody>
            <a:bodyPr lIns="0" tIns="0" rIns="0" bIns="0" rtlCol="0" anchor="t">
              <a:spAutoFit/>
            </a:bodyPr>
            <a:lstStyle/>
            <a:p>
              <a:pPr marL="0" lvl="1" indent="0" algn="l">
                <a:lnSpc>
                  <a:spcPts val="2800"/>
                </a:lnSpc>
                <a:spcBef>
                  <a:spcPct val="0"/>
                </a:spcBef>
              </a:pPr>
              <a:r>
                <a:rPr lang="en-US" sz="2000">
                  <a:solidFill>
                    <a:schemeClr val="tx2">
                      <a:lumMod val="50000"/>
                    </a:schemeClr>
                  </a:solidFill>
                  <a:latin typeface="Roboto"/>
                </a:rPr>
                <a:t>Projenin yapılabilirliğinin anlaşılmasının ardından gerçek zamanlı çalışmalara başlanması</a:t>
              </a:r>
            </a:p>
          </p:txBody>
        </p:sp>
        <p:sp>
          <p:nvSpPr>
            <p:cNvPr id="29" name="TextBox 30"/>
            <p:cNvSpPr txBox="1"/>
            <p:nvPr/>
          </p:nvSpPr>
          <p:spPr>
            <a:xfrm>
              <a:off x="0" y="-57151"/>
              <a:ext cx="3732644" cy="555708"/>
            </a:xfrm>
            <a:prstGeom prst="rect">
              <a:avLst/>
            </a:prstGeom>
          </p:spPr>
          <p:txBody>
            <a:bodyPr lIns="0" tIns="0" rIns="0" bIns="0" rtlCol="0" anchor="t">
              <a:spAutoFit/>
            </a:bodyPr>
            <a:lstStyle/>
            <a:p>
              <a:pPr marL="0" lvl="1" indent="0" algn="l">
                <a:lnSpc>
                  <a:spcPts val="3500"/>
                </a:lnSpc>
                <a:spcBef>
                  <a:spcPct val="0"/>
                </a:spcBef>
              </a:pPr>
              <a:r>
                <a:rPr lang="en-US" sz="2499" dirty="0" err="1">
                  <a:solidFill>
                    <a:schemeClr val="tx2">
                      <a:lumMod val="50000"/>
                    </a:schemeClr>
                  </a:solidFill>
                  <a:latin typeface="Roboto Bold"/>
                </a:rPr>
                <a:t>Projeye</a:t>
              </a:r>
              <a:r>
                <a:rPr lang="en-US" sz="2499" dirty="0">
                  <a:solidFill>
                    <a:schemeClr val="tx2">
                      <a:lumMod val="50000"/>
                    </a:schemeClr>
                  </a:solidFill>
                  <a:latin typeface="Roboto Bold"/>
                </a:rPr>
                <a:t> </a:t>
              </a:r>
              <a:r>
                <a:rPr lang="en-US" sz="2499" dirty="0" err="1">
                  <a:solidFill>
                    <a:schemeClr val="tx2">
                      <a:lumMod val="50000"/>
                    </a:schemeClr>
                  </a:solidFill>
                  <a:latin typeface="Roboto Bold"/>
                </a:rPr>
                <a:t>Giriş</a:t>
              </a:r>
              <a:endParaRPr lang="en-US" sz="2499" dirty="0">
                <a:solidFill>
                  <a:schemeClr val="tx2">
                    <a:lumMod val="50000"/>
                  </a:schemeClr>
                </a:solidFill>
                <a:latin typeface="Roboto Bold"/>
              </a:endParaRPr>
            </a:p>
          </p:txBody>
        </p:sp>
      </p:grpSp>
      <p:sp>
        <p:nvSpPr>
          <p:cNvPr id="30" name="TextBox 31"/>
          <p:cNvSpPr txBox="1"/>
          <p:nvPr/>
        </p:nvSpPr>
        <p:spPr>
          <a:xfrm>
            <a:off x="13814053" y="3599770"/>
            <a:ext cx="2345108" cy="476250"/>
          </a:xfrm>
          <a:prstGeom prst="rect">
            <a:avLst/>
          </a:prstGeom>
        </p:spPr>
        <p:txBody>
          <a:bodyPr lIns="0" tIns="0" rIns="0" bIns="0" rtlCol="0" anchor="t">
            <a:spAutoFit/>
          </a:bodyPr>
          <a:lstStyle/>
          <a:p>
            <a:pPr>
              <a:lnSpc>
                <a:spcPts val="3600"/>
              </a:lnSpc>
            </a:pPr>
            <a:r>
              <a:rPr lang="en-US" sz="3000" dirty="0">
                <a:solidFill>
                  <a:schemeClr val="tx2">
                    <a:lumMod val="50000"/>
                  </a:schemeClr>
                </a:solidFill>
                <a:latin typeface="Roboto Bold"/>
              </a:rPr>
              <a:t>5. </a:t>
            </a:r>
            <a:r>
              <a:rPr lang="en-US" sz="3000" dirty="0" err="1">
                <a:solidFill>
                  <a:schemeClr val="tx2">
                    <a:lumMod val="50000"/>
                  </a:schemeClr>
                </a:solidFill>
                <a:latin typeface="Roboto Bold"/>
              </a:rPr>
              <a:t>Adım</a:t>
            </a:r>
            <a:endParaRPr lang="en-US" sz="3000" dirty="0">
              <a:solidFill>
                <a:schemeClr val="tx2">
                  <a:lumMod val="50000"/>
                </a:schemeClr>
              </a:solidFill>
              <a:latin typeface="Roboto Bold"/>
            </a:endParaRPr>
          </a:p>
        </p:txBody>
      </p:sp>
      <p:sp>
        <p:nvSpPr>
          <p:cNvPr id="31" name="AutoShape 2"/>
          <p:cNvSpPr/>
          <p:nvPr/>
        </p:nvSpPr>
        <p:spPr>
          <a:xfrm>
            <a:off x="404488" y="4841558"/>
            <a:ext cx="17153845" cy="0"/>
          </a:xfrm>
          <a:prstGeom prst="line">
            <a:avLst/>
          </a:prstGeom>
          <a:ln w="19050" cap="rnd">
            <a:solidFill>
              <a:srgbClr val="090909"/>
            </a:solidFill>
            <a:prstDash val="solid"/>
            <a:headEnd type="none" w="sm" len="sm"/>
            <a:tailEnd type="none" w="sm" len="sm"/>
          </a:ln>
        </p:spPr>
      </p:sp>
      <p:grpSp>
        <p:nvGrpSpPr>
          <p:cNvPr id="32" name="Group 32"/>
          <p:cNvGrpSpPr/>
          <p:nvPr/>
        </p:nvGrpSpPr>
        <p:grpSpPr>
          <a:xfrm>
            <a:off x="13814053" y="5580439"/>
            <a:ext cx="3199332" cy="2024705"/>
            <a:chOff x="0" y="0"/>
            <a:chExt cx="4265776" cy="2699606"/>
          </a:xfrm>
        </p:grpSpPr>
        <p:sp>
          <p:nvSpPr>
            <p:cNvPr id="33" name="TextBox 33"/>
            <p:cNvSpPr txBox="1"/>
            <p:nvPr/>
          </p:nvSpPr>
          <p:spPr>
            <a:xfrm>
              <a:off x="0" y="1124039"/>
              <a:ext cx="4265776" cy="1291087"/>
            </a:xfrm>
            <a:prstGeom prst="rect">
              <a:avLst/>
            </a:prstGeom>
          </p:spPr>
          <p:txBody>
            <a:bodyPr lIns="0" tIns="0" rIns="0" bIns="0" rtlCol="0" anchor="t">
              <a:spAutoFit/>
            </a:bodyPr>
            <a:lstStyle/>
            <a:p>
              <a:pPr marL="0" lvl="1" indent="0" algn="l">
                <a:lnSpc>
                  <a:spcPts val="2590"/>
                </a:lnSpc>
                <a:spcBef>
                  <a:spcPct val="0"/>
                </a:spcBef>
              </a:pPr>
              <a:r>
                <a:rPr lang="en-US" sz="1850" dirty="0" err="1">
                  <a:solidFill>
                    <a:srgbClr val="090909"/>
                  </a:solidFill>
                  <a:latin typeface="Roboto"/>
                </a:rPr>
                <a:t>Projenin</a:t>
              </a:r>
              <a:r>
                <a:rPr lang="en-US" sz="1850" dirty="0">
                  <a:solidFill>
                    <a:srgbClr val="090909"/>
                  </a:solidFill>
                  <a:latin typeface="Roboto"/>
                </a:rPr>
                <a:t> </a:t>
              </a:r>
              <a:r>
                <a:rPr lang="en-US" sz="1850" dirty="0" err="1">
                  <a:solidFill>
                    <a:srgbClr val="090909"/>
                  </a:solidFill>
                  <a:latin typeface="Roboto"/>
                </a:rPr>
                <a:t>verimliliğinin</a:t>
              </a:r>
              <a:r>
                <a:rPr lang="en-US" sz="1850" dirty="0">
                  <a:solidFill>
                    <a:srgbClr val="090909"/>
                  </a:solidFill>
                  <a:latin typeface="Roboto"/>
                </a:rPr>
                <a:t> </a:t>
              </a:r>
              <a:r>
                <a:rPr lang="en-US" sz="1850" dirty="0" err="1">
                  <a:solidFill>
                    <a:srgbClr val="090909"/>
                  </a:solidFill>
                  <a:latin typeface="Roboto"/>
                </a:rPr>
                <a:t>arttırılıp</a:t>
              </a:r>
              <a:r>
                <a:rPr lang="en-US" sz="1850" dirty="0">
                  <a:solidFill>
                    <a:srgbClr val="090909"/>
                  </a:solidFill>
                  <a:latin typeface="Roboto"/>
                </a:rPr>
                <a:t> </a:t>
              </a:r>
              <a:r>
                <a:rPr lang="en-US" sz="1850" dirty="0" err="1">
                  <a:solidFill>
                    <a:srgbClr val="090909"/>
                  </a:solidFill>
                  <a:latin typeface="Roboto"/>
                </a:rPr>
                <a:t>aktif</a:t>
              </a:r>
              <a:r>
                <a:rPr lang="en-US" sz="1850" dirty="0">
                  <a:solidFill>
                    <a:srgbClr val="090909"/>
                  </a:solidFill>
                  <a:latin typeface="Roboto"/>
                </a:rPr>
                <a:t> </a:t>
              </a:r>
              <a:r>
                <a:rPr lang="en-US" sz="1850" dirty="0" err="1">
                  <a:solidFill>
                    <a:srgbClr val="090909"/>
                  </a:solidFill>
                  <a:latin typeface="Roboto"/>
                </a:rPr>
                <a:t>olarak</a:t>
              </a:r>
              <a:r>
                <a:rPr lang="en-US" sz="1850" dirty="0">
                  <a:solidFill>
                    <a:srgbClr val="090909"/>
                  </a:solidFill>
                  <a:latin typeface="Roboto"/>
                </a:rPr>
                <a:t> </a:t>
              </a:r>
              <a:r>
                <a:rPr lang="en-US" sz="1850" dirty="0" err="1">
                  <a:solidFill>
                    <a:srgbClr val="090909"/>
                  </a:solidFill>
                  <a:latin typeface="Roboto"/>
                </a:rPr>
                <a:t>kullanılabilir</a:t>
              </a:r>
              <a:r>
                <a:rPr lang="en-US" sz="1850" dirty="0">
                  <a:solidFill>
                    <a:srgbClr val="090909"/>
                  </a:solidFill>
                  <a:latin typeface="Roboto"/>
                </a:rPr>
                <a:t> hale </a:t>
              </a:r>
              <a:r>
                <a:rPr lang="en-US" sz="1850" dirty="0" err="1">
                  <a:solidFill>
                    <a:srgbClr val="090909"/>
                  </a:solidFill>
                  <a:latin typeface="Roboto"/>
                </a:rPr>
                <a:t>getirilmesi</a:t>
              </a:r>
              <a:endParaRPr lang="en-US" sz="1850" dirty="0">
                <a:solidFill>
                  <a:srgbClr val="090909"/>
                </a:solidFill>
                <a:latin typeface="Roboto"/>
              </a:endParaRPr>
            </a:p>
          </p:txBody>
        </p:sp>
        <p:sp>
          <p:nvSpPr>
            <p:cNvPr id="34" name="TextBox 34"/>
            <p:cNvSpPr txBox="1"/>
            <p:nvPr/>
          </p:nvSpPr>
          <p:spPr>
            <a:xfrm>
              <a:off x="0" y="-47625"/>
              <a:ext cx="4265776" cy="555493"/>
            </a:xfrm>
            <a:prstGeom prst="rect">
              <a:avLst/>
            </a:prstGeom>
          </p:spPr>
          <p:txBody>
            <a:bodyPr lIns="0" tIns="0" rIns="0" bIns="0" rtlCol="0" anchor="t">
              <a:spAutoFit/>
            </a:bodyPr>
            <a:lstStyle/>
            <a:p>
              <a:pPr marL="0" lvl="1" indent="0" algn="l">
                <a:lnSpc>
                  <a:spcPts val="3499"/>
                </a:lnSpc>
                <a:spcBef>
                  <a:spcPct val="0"/>
                </a:spcBef>
              </a:pPr>
              <a:r>
                <a:rPr lang="en-US" sz="2499" dirty="0" err="1">
                  <a:solidFill>
                    <a:srgbClr val="090909"/>
                  </a:solidFill>
                  <a:latin typeface="Roboto Bold"/>
                </a:rPr>
                <a:t>Projenin</a:t>
              </a:r>
              <a:r>
                <a:rPr lang="en-US" sz="2499" dirty="0">
                  <a:solidFill>
                    <a:srgbClr val="090909"/>
                  </a:solidFill>
                  <a:latin typeface="Roboto Bold"/>
                </a:rPr>
                <a:t> </a:t>
              </a:r>
              <a:r>
                <a:rPr lang="en-US" sz="2499" dirty="0" err="1">
                  <a:solidFill>
                    <a:srgbClr val="090909"/>
                  </a:solidFill>
                  <a:latin typeface="Roboto Bold"/>
                </a:rPr>
                <a:t>Geliştirilmesi</a:t>
              </a:r>
              <a:endParaRPr lang="en-US" sz="2499" dirty="0">
                <a:solidFill>
                  <a:srgbClr val="090909"/>
                </a:solidFill>
                <a:latin typeface="Roboto Bold"/>
              </a:endParaRPr>
            </a:p>
          </p:txBody>
        </p:sp>
      </p:grpSp>
    </p:spTree>
    <p:extLst>
      <p:ext uri="{BB962C8B-B14F-4D97-AF65-F5344CB8AC3E}">
        <p14:creationId xmlns:p14="http://schemas.microsoft.com/office/powerpoint/2010/main" val="36043446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a:stretch>
            <a:fillRect/>
          </a:stretch>
        </p:blipFill>
        <p:spPr>
          <a:xfrm>
            <a:off x="5486063" y="4248790"/>
            <a:ext cx="7315874" cy="5383379"/>
          </a:xfrm>
          <a:prstGeom prst="rect">
            <a:avLst/>
          </a:prstGeom>
        </p:spPr>
      </p:pic>
      <p:sp>
        <p:nvSpPr>
          <p:cNvPr id="5" name="TextBox 5"/>
          <p:cNvSpPr txBox="1"/>
          <p:nvPr/>
        </p:nvSpPr>
        <p:spPr>
          <a:xfrm>
            <a:off x="2113589" y="1019175"/>
            <a:ext cx="14060823" cy="915178"/>
          </a:xfrm>
          <a:prstGeom prst="rect">
            <a:avLst/>
          </a:prstGeom>
        </p:spPr>
        <p:txBody>
          <a:bodyPr lIns="0" tIns="0" rIns="0" bIns="0" rtlCol="0" anchor="t">
            <a:spAutoFit/>
          </a:bodyPr>
          <a:lstStyle/>
          <a:p>
            <a:pPr algn="ctr">
              <a:lnSpc>
                <a:spcPts val="7131"/>
              </a:lnSpc>
            </a:pPr>
            <a:r>
              <a:rPr lang="en-US" sz="5943" dirty="0" err="1">
                <a:solidFill>
                  <a:srgbClr val="0070C0"/>
                </a:solidFill>
                <a:latin typeface="HK Grotesk Medium Bold"/>
              </a:rPr>
              <a:t>Nesne</a:t>
            </a:r>
            <a:r>
              <a:rPr lang="en-US" sz="5943" dirty="0">
                <a:solidFill>
                  <a:srgbClr val="0070C0"/>
                </a:solidFill>
                <a:latin typeface="HK Grotesk Medium Bold"/>
              </a:rPr>
              <a:t> </a:t>
            </a:r>
            <a:r>
              <a:rPr lang="en-US" sz="5943" dirty="0" err="1">
                <a:solidFill>
                  <a:srgbClr val="0070C0"/>
                </a:solidFill>
                <a:latin typeface="HK Grotesk Medium Bold"/>
              </a:rPr>
              <a:t>Yerelleştirme</a:t>
            </a:r>
            <a:endParaRPr lang="en-US" sz="5943" dirty="0">
              <a:solidFill>
                <a:srgbClr val="0070C0"/>
              </a:solidFill>
              <a:latin typeface="HK Grotesk Medium Bold"/>
            </a:endParaRPr>
          </a:p>
        </p:txBody>
      </p:sp>
      <p:sp>
        <p:nvSpPr>
          <p:cNvPr id="6" name="TextBox 6"/>
          <p:cNvSpPr txBox="1"/>
          <p:nvPr/>
        </p:nvSpPr>
        <p:spPr>
          <a:xfrm>
            <a:off x="1028700" y="1858153"/>
            <a:ext cx="16230600" cy="2270800"/>
          </a:xfrm>
          <a:prstGeom prst="rect">
            <a:avLst/>
          </a:prstGeom>
        </p:spPr>
        <p:txBody>
          <a:bodyPr lIns="0" tIns="0" rIns="0" bIns="0" rtlCol="0" anchor="t">
            <a:spAutoFit/>
          </a:bodyPr>
          <a:lstStyle/>
          <a:p>
            <a:pPr>
              <a:lnSpc>
                <a:spcPts val="4480"/>
              </a:lnSpc>
              <a:spcBef>
                <a:spcPct val="0"/>
              </a:spcBef>
            </a:pPr>
            <a:r>
              <a:rPr lang="en-US" sz="3200" dirty="0" err="1">
                <a:solidFill>
                  <a:schemeClr val="tx2">
                    <a:lumMod val="50000"/>
                  </a:schemeClr>
                </a:solidFill>
                <a:latin typeface="Roboto"/>
              </a:rPr>
              <a:t>Nesne</a:t>
            </a:r>
            <a:r>
              <a:rPr lang="en-US" sz="3200" dirty="0">
                <a:solidFill>
                  <a:schemeClr val="tx2">
                    <a:lumMod val="50000"/>
                  </a:schemeClr>
                </a:solidFill>
                <a:latin typeface="Roboto"/>
              </a:rPr>
              <a:t> </a:t>
            </a:r>
            <a:r>
              <a:rPr lang="en-US" sz="3200" dirty="0" err="1">
                <a:solidFill>
                  <a:schemeClr val="tx2">
                    <a:lumMod val="50000"/>
                  </a:schemeClr>
                </a:solidFill>
                <a:latin typeface="Roboto"/>
              </a:rPr>
              <a:t>lokalizasyonunun</a:t>
            </a:r>
            <a:r>
              <a:rPr lang="en-US" sz="3200" dirty="0">
                <a:solidFill>
                  <a:schemeClr val="tx2">
                    <a:lumMod val="50000"/>
                  </a:schemeClr>
                </a:solidFill>
                <a:latin typeface="Roboto"/>
              </a:rPr>
              <a:t> </a:t>
            </a:r>
            <a:r>
              <a:rPr lang="en-US" sz="3200" dirty="0" err="1">
                <a:solidFill>
                  <a:schemeClr val="tx2">
                    <a:lumMod val="50000"/>
                  </a:schemeClr>
                </a:solidFill>
                <a:latin typeface="Roboto"/>
              </a:rPr>
              <a:t>görevi</a:t>
            </a:r>
            <a:r>
              <a:rPr lang="en-US" sz="3200" dirty="0">
                <a:solidFill>
                  <a:schemeClr val="tx2">
                    <a:lumMod val="50000"/>
                  </a:schemeClr>
                </a:solidFill>
                <a:latin typeface="Roboto"/>
              </a:rPr>
              <a:t>, </a:t>
            </a:r>
            <a:r>
              <a:rPr lang="en-US" sz="3200" dirty="0" err="1">
                <a:solidFill>
                  <a:schemeClr val="tx2">
                    <a:lumMod val="50000"/>
                  </a:schemeClr>
                </a:solidFill>
                <a:latin typeface="Roboto"/>
              </a:rPr>
              <a:t>bir</a:t>
            </a:r>
            <a:r>
              <a:rPr lang="en-US" sz="3200" dirty="0">
                <a:solidFill>
                  <a:schemeClr val="tx2">
                    <a:lumMod val="50000"/>
                  </a:schemeClr>
                </a:solidFill>
                <a:latin typeface="Roboto"/>
              </a:rPr>
              <a:t> </a:t>
            </a:r>
            <a:r>
              <a:rPr lang="en-US" sz="3200" dirty="0" err="1">
                <a:solidFill>
                  <a:schemeClr val="tx2">
                    <a:lumMod val="50000"/>
                  </a:schemeClr>
                </a:solidFill>
                <a:latin typeface="Roboto"/>
              </a:rPr>
              <a:t>görüntüdeki</a:t>
            </a:r>
            <a:r>
              <a:rPr lang="en-US" sz="3200" dirty="0">
                <a:solidFill>
                  <a:schemeClr val="tx2">
                    <a:lumMod val="50000"/>
                  </a:schemeClr>
                </a:solidFill>
                <a:latin typeface="Roboto"/>
              </a:rPr>
              <a:t> </a:t>
            </a:r>
            <a:r>
              <a:rPr lang="en-US" sz="3200" dirty="0" err="1">
                <a:solidFill>
                  <a:schemeClr val="tx2">
                    <a:lumMod val="50000"/>
                  </a:schemeClr>
                </a:solidFill>
                <a:latin typeface="Roboto"/>
              </a:rPr>
              <a:t>nesneyi</a:t>
            </a:r>
            <a:r>
              <a:rPr lang="en-US" sz="3200" dirty="0">
                <a:solidFill>
                  <a:schemeClr val="tx2">
                    <a:lumMod val="50000"/>
                  </a:schemeClr>
                </a:solidFill>
                <a:latin typeface="Roboto"/>
              </a:rPr>
              <a:t> </a:t>
            </a:r>
            <a:r>
              <a:rPr lang="en-US" sz="3200" dirty="0" err="1">
                <a:solidFill>
                  <a:schemeClr val="tx2">
                    <a:lumMod val="50000"/>
                  </a:schemeClr>
                </a:solidFill>
                <a:latin typeface="Roboto"/>
              </a:rPr>
              <a:t>ve</a:t>
            </a:r>
            <a:r>
              <a:rPr lang="en-US" sz="3200" dirty="0">
                <a:solidFill>
                  <a:schemeClr val="tx2">
                    <a:lumMod val="50000"/>
                  </a:schemeClr>
                </a:solidFill>
                <a:latin typeface="Roboto"/>
              </a:rPr>
              <a:t> </a:t>
            </a:r>
            <a:r>
              <a:rPr lang="en-US" sz="3200" dirty="0" err="1">
                <a:solidFill>
                  <a:schemeClr val="tx2">
                    <a:lumMod val="50000"/>
                  </a:schemeClr>
                </a:solidFill>
                <a:latin typeface="Roboto"/>
              </a:rPr>
              <a:t>sınırlarını</a:t>
            </a:r>
            <a:r>
              <a:rPr lang="en-US" sz="3200" dirty="0">
                <a:solidFill>
                  <a:schemeClr val="tx2">
                    <a:lumMod val="50000"/>
                  </a:schemeClr>
                </a:solidFill>
                <a:latin typeface="Roboto"/>
              </a:rPr>
              <a:t> </a:t>
            </a:r>
            <a:r>
              <a:rPr lang="en-US" sz="3200" dirty="0" err="1">
                <a:solidFill>
                  <a:schemeClr val="tx2">
                    <a:lumMod val="50000"/>
                  </a:schemeClr>
                </a:solidFill>
                <a:latin typeface="Roboto"/>
              </a:rPr>
              <a:t>tahmin</a:t>
            </a:r>
            <a:r>
              <a:rPr lang="en-US" sz="3200" dirty="0">
                <a:solidFill>
                  <a:schemeClr val="tx2">
                    <a:lumMod val="50000"/>
                  </a:schemeClr>
                </a:solidFill>
                <a:latin typeface="Roboto"/>
              </a:rPr>
              <a:t> </a:t>
            </a:r>
            <a:r>
              <a:rPr lang="en-US" sz="3200" dirty="0" err="1">
                <a:solidFill>
                  <a:schemeClr val="tx2">
                    <a:lumMod val="50000"/>
                  </a:schemeClr>
                </a:solidFill>
                <a:latin typeface="Roboto"/>
              </a:rPr>
              <a:t>etmektir</a:t>
            </a:r>
            <a:r>
              <a:rPr lang="en-US" sz="3200" dirty="0">
                <a:solidFill>
                  <a:schemeClr val="tx2">
                    <a:lumMod val="50000"/>
                  </a:schemeClr>
                </a:solidFill>
                <a:latin typeface="Roboto"/>
              </a:rPr>
              <a:t>. </a:t>
            </a:r>
            <a:r>
              <a:rPr lang="en-US" sz="3200" dirty="0" err="1">
                <a:solidFill>
                  <a:schemeClr val="tx2">
                    <a:lumMod val="50000"/>
                  </a:schemeClr>
                </a:solidFill>
                <a:latin typeface="Roboto"/>
              </a:rPr>
              <a:t>Nesne</a:t>
            </a:r>
            <a:r>
              <a:rPr lang="en-US" sz="3200" dirty="0">
                <a:solidFill>
                  <a:schemeClr val="tx2">
                    <a:lumMod val="50000"/>
                  </a:schemeClr>
                </a:solidFill>
                <a:latin typeface="Roboto"/>
              </a:rPr>
              <a:t> </a:t>
            </a:r>
            <a:r>
              <a:rPr lang="en-US" sz="3200" dirty="0" err="1">
                <a:solidFill>
                  <a:schemeClr val="tx2">
                    <a:lumMod val="50000"/>
                  </a:schemeClr>
                </a:solidFill>
                <a:latin typeface="Roboto"/>
              </a:rPr>
              <a:t>yerelleştirme</a:t>
            </a:r>
            <a:r>
              <a:rPr lang="en-US" sz="3200" dirty="0">
                <a:solidFill>
                  <a:schemeClr val="tx2">
                    <a:lumMod val="50000"/>
                  </a:schemeClr>
                </a:solidFill>
                <a:latin typeface="Roboto"/>
              </a:rPr>
              <a:t> </a:t>
            </a:r>
            <a:r>
              <a:rPr lang="en-US" sz="3200" dirty="0" err="1">
                <a:solidFill>
                  <a:schemeClr val="tx2">
                    <a:lumMod val="50000"/>
                  </a:schemeClr>
                </a:solidFill>
                <a:latin typeface="Roboto"/>
              </a:rPr>
              <a:t>ve</a:t>
            </a:r>
            <a:r>
              <a:rPr lang="en-US" sz="3200" dirty="0">
                <a:solidFill>
                  <a:schemeClr val="tx2">
                    <a:lumMod val="50000"/>
                  </a:schemeClr>
                </a:solidFill>
                <a:latin typeface="Roboto"/>
              </a:rPr>
              <a:t> </a:t>
            </a:r>
            <a:r>
              <a:rPr lang="en-US" sz="3200" dirty="0" err="1">
                <a:solidFill>
                  <a:schemeClr val="tx2">
                    <a:lumMod val="50000"/>
                  </a:schemeClr>
                </a:solidFill>
                <a:latin typeface="Roboto"/>
              </a:rPr>
              <a:t>nesne</a:t>
            </a:r>
            <a:r>
              <a:rPr lang="en-US" sz="3200" dirty="0">
                <a:solidFill>
                  <a:schemeClr val="tx2">
                    <a:lumMod val="50000"/>
                  </a:schemeClr>
                </a:solidFill>
                <a:latin typeface="Roboto"/>
              </a:rPr>
              <a:t> </a:t>
            </a:r>
            <a:r>
              <a:rPr lang="en-US" sz="3200" dirty="0" err="1">
                <a:solidFill>
                  <a:schemeClr val="tx2">
                    <a:lumMod val="50000"/>
                  </a:schemeClr>
                </a:solidFill>
                <a:latin typeface="Roboto"/>
              </a:rPr>
              <a:t>algılama</a:t>
            </a:r>
            <a:r>
              <a:rPr lang="en-US" sz="3200" dirty="0">
                <a:solidFill>
                  <a:schemeClr val="tx2">
                    <a:lumMod val="50000"/>
                  </a:schemeClr>
                </a:solidFill>
                <a:latin typeface="Roboto"/>
              </a:rPr>
              <a:t> </a:t>
            </a:r>
            <a:r>
              <a:rPr lang="en-US" sz="3200" dirty="0" err="1">
                <a:solidFill>
                  <a:schemeClr val="tx2">
                    <a:lumMod val="50000"/>
                  </a:schemeClr>
                </a:solidFill>
                <a:latin typeface="Roboto"/>
              </a:rPr>
              <a:t>arasındaki</a:t>
            </a:r>
            <a:r>
              <a:rPr lang="en-US" sz="3200" dirty="0">
                <a:solidFill>
                  <a:schemeClr val="tx2">
                    <a:lumMod val="50000"/>
                  </a:schemeClr>
                </a:solidFill>
                <a:latin typeface="Roboto"/>
              </a:rPr>
              <a:t> </a:t>
            </a:r>
            <a:r>
              <a:rPr lang="en-US" sz="3200" dirty="0" err="1">
                <a:solidFill>
                  <a:schemeClr val="tx2">
                    <a:lumMod val="50000"/>
                  </a:schemeClr>
                </a:solidFill>
                <a:latin typeface="Roboto"/>
              </a:rPr>
              <a:t>fark</a:t>
            </a:r>
            <a:r>
              <a:rPr lang="en-US" sz="3200" dirty="0">
                <a:solidFill>
                  <a:schemeClr val="tx2">
                    <a:lumMod val="50000"/>
                  </a:schemeClr>
                </a:solidFill>
                <a:latin typeface="Roboto"/>
              </a:rPr>
              <a:t> </a:t>
            </a:r>
            <a:r>
              <a:rPr lang="en-US" sz="3200" dirty="0" err="1">
                <a:solidFill>
                  <a:schemeClr val="tx2">
                    <a:lumMod val="50000"/>
                  </a:schemeClr>
                </a:solidFill>
                <a:latin typeface="Roboto"/>
              </a:rPr>
              <a:t>hemen</a:t>
            </a:r>
            <a:r>
              <a:rPr lang="en-US" sz="3200" dirty="0">
                <a:solidFill>
                  <a:schemeClr val="tx2">
                    <a:lumMod val="50000"/>
                  </a:schemeClr>
                </a:solidFill>
                <a:latin typeface="Roboto"/>
              </a:rPr>
              <a:t> </a:t>
            </a:r>
            <a:r>
              <a:rPr lang="en-US" sz="3200" dirty="0" err="1">
                <a:solidFill>
                  <a:schemeClr val="tx2">
                    <a:lumMod val="50000"/>
                  </a:schemeClr>
                </a:solidFill>
                <a:latin typeface="Roboto"/>
              </a:rPr>
              <a:t>göze</a:t>
            </a:r>
            <a:r>
              <a:rPr lang="en-US" sz="3200" dirty="0">
                <a:solidFill>
                  <a:schemeClr val="tx2">
                    <a:lumMod val="50000"/>
                  </a:schemeClr>
                </a:solidFill>
                <a:latin typeface="Roboto"/>
              </a:rPr>
              <a:t> </a:t>
            </a:r>
            <a:r>
              <a:rPr lang="en-US" sz="3200" dirty="0" err="1">
                <a:solidFill>
                  <a:schemeClr val="tx2">
                    <a:lumMod val="50000"/>
                  </a:schemeClr>
                </a:solidFill>
                <a:latin typeface="Roboto"/>
              </a:rPr>
              <a:t>çarpmaz</a:t>
            </a:r>
            <a:r>
              <a:rPr lang="en-US" sz="3200" dirty="0">
                <a:solidFill>
                  <a:schemeClr val="tx2">
                    <a:lumMod val="50000"/>
                  </a:schemeClr>
                </a:solidFill>
                <a:latin typeface="Roboto"/>
              </a:rPr>
              <a:t>. </a:t>
            </a:r>
            <a:r>
              <a:rPr lang="en-US" sz="3200" dirty="0" err="1">
                <a:solidFill>
                  <a:schemeClr val="tx2">
                    <a:lumMod val="50000"/>
                  </a:schemeClr>
                </a:solidFill>
                <a:latin typeface="Roboto"/>
              </a:rPr>
              <a:t>Basitçe</a:t>
            </a:r>
            <a:r>
              <a:rPr lang="en-US" sz="3200" dirty="0">
                <a:solidFill>
                  <a:schemeClr val="tx2">
                    <a:lumMod val="50000"/>
                  </a:schemeClr>
                </a:solidFill>
                <a:latin typeface="Roboto"/>
              </a:rPr>
              <a:t>, </a:t>
            </a:r>
            <a:r>
              <a:rPr lang="en-US" sz="3200" dirty="0" err="1">
                <a:solidFill>
                  <a:schemeClr val="tx2">
                    <a:lumMod val="50000"/>
                  </a:schemeClr>
                </a:solidFill>
                <a:latin typeface="Roboto"/>
              </a:rPr>
              <a:t>nesne</a:t>
            </a:r>
            <a:r>
              <a:rPr lang="en-US" sz="3200" dirty="0">
                <a:solidFill>
                  <a:schemeClr val="tx2">
                    <a:lumMod val="50000"/>
                  </a:schemeClr>
                </a:solidFill>
                <a:latin typeface="Roboto"/>
              </a:rPr>
              <a:t> </a:t>
            </a:r>
            <a:r>
              <a:rPr lang="en-US" sz="3200" dirty="0" err="1">
                <a:solidFill>
                  <a:schemeClr val="tx2">
                    <a:lumMod val="50000"/>
                  </a:schemeClr>
                </a:solidFill>
                <a:latin typeface="Roboto"/>
              </a:rPr>
              <a:t>yerelleştirme</a:t>
            </a:r>
            <a:r>
              <a:rPr lang="en-US" sz="3200" dirty="0">
                <a:solidFill>
                  <a:schemeClr val="tx2">
                    <a:lumMod val="50000"/>
                  </a:schemeClr>
                </a:solidFill>
                <a:latin typeface="Roboto"/>
              </a:rPr>
              <a:t> </a:t>
            </a:r>
            <a:r>
              <a:rPr lang="en-US" sz="3200" dirty="0" err="1">
                <a:solidFill>
                  <a:schemeClr val="tx2">
                    <a:lumMod val="50000"/>
                  </a:schemeClr>
                </a:solidFill>
                <a:latin typeface="Roboto"/>
              </a:rPr>
              <a:t>bir</a:t>
            </a:r>
            <a:r>
              <a:rPr lang="en-US" sz="3200" dirty="0">
                <a:solidFill>
                  <a:schemeClr val="tx2">
                    <a:lumMod val="50000"/>
                  </a:schemeClr>
                </a:solidFill>
                <a:latin typeface="Roboto"/>
              </a:rPr>
              <a:t> </a:t>
            </a:r>
            <a:r>
              <a:rPr lang="en-US" sz="3200" dirty="0" err="1">
                <a:solidFill>
                  <a:schemeClr val="tx2">
                    <a:lumMod val="50000"/>
                  </a:schemeClr>
                </a:solidFill>
                <a:latin typeface="Roboto"/>
              </a:rPr>
              <a:t>görüntüdeki</a:t>
            </a:r>
            <a:r>
              <a:rPr lang="en-US" sz="3200" dirty="0">
                <a:solidFill>
                  <a:schemeClr val="tx2">
                    <a:lumMod val="50000"/>
                  </a:schemeClr>
                </a:solidFill>
                <a:latin typeface="Roboto"/>
              </a:rPr>
              <a:t> </a:t>
            </a:r>
            <a:r>
              <a:rPr lang="en-US" sz="3200" dirty="0" err="1">
                <a:solidFill>
                  <a:schemeClr val="tx2">
                    <a:lumMod val="50000"/>
                  </a:schemeClr>
                </a:solidFill>
                <a:latin typeface="Roboto"/>
              </a:rPr>
              <a:t>ana</a:t>
            </a:r>
            <a:r>
              <a:rPr lang="en-US" sz="3200" dirty="0">
                <a:solidFill>
                  <a:schemeClr val="tx2">
                    <a:lumMod val="50000"/>
                  </a:schemeClr>
                </a:solidFill>
                <a:latin typeface="Roboto"/>
              </a:rPr>
              <a:t> (</a:t>
            </a:r>
            <a:r>
              <a:rPr lang="en-US" sz="3200" dirty="0" err="1">
                <a:solidFill>
                  <a:schemeClr val="tx2">
                    <a:lumMod val="50000"/>
                  </a:schemeClr>
                </a:solidFill>
                <a:latin typeface="Roboto"/>
              </a:rPr>
              <a:t>veya</a:t>
            </a:r>
            <a:r>
              <a:rPr lang="en-US" sz="3200" dirty="0">
                <a:solidFill>
                  <a:schemeClr val="tx2">
                    <a:lumMod val="50000"/>
                  </a:schemeClr>
                </a:solidFill>
                <a:latin typeface="Roboto"/>
              </a:rPr>
              <a:t> </a:t>
            </a:r>
            <a:r>
              <a:rPr lang="en-US" sz="3200" dirty="0" err="1">
                <a:solidFill>
                  <a:schemeClr val="tx2">
                    <a:lumMod val="50000"/>
                  </a:schemeClr>
                </a:solidFill>
                <a:latin typeface="Roboto"/>
              </a:rPr>
              <a:t>en</a:t>
            </a:r>
            <a:r>
              <a:rPr lang="en-US" sz="3200" dirty="0">
                <a:solidFill>
                  <a:schemeClr val="tx2">
                    <a:lumMod val="50000"/>
                  </a:schemeClr>
                </a:solidFill>
                <a:latin typeface="Roboto"/>
              </a:rPr>
              <a:t> </a:t>
            </a:r>
            <a:r>
              <a:rPr lang="en-US" sz="3200" dirty="0" err="1">
                <a:solidFill>
                  <a:schemeClr val="tx2">
                    <a:lumMod val="50000"/>
                  </a:schemeClr>
                </a:solidFill>
                <a:latin typeface="Roboto"/>
              </a:rPr>
              <a:t>görünür</a:t>
            </a:r>
            <a:r>
              <a:rPr lang="en-US" sz="3200" dirty="0">
                <a:solidFill>
                  <a:schemeClr val="tx2">
                    <a:lumMod val="50000"/>
                  </a:schemeClr>
                </a:solidFill>
                <a:latin typeface="Roboto"/>
              </a:rPr>
              <a:t>) </a:t>
            </a:r>
            <a:r>
              <a:rPr lang="en-US" sz="3200" dirty="0" err="1">
                <a:solidFill>
                  <a:schemeClr val="tx2">
                    <a:lumMod val="50000"/>
                  </a:schemeClr>
                </a:solidFill>
                <a:latin typeface="Roboto"/>
              </a:rPr>
              <a:t>nesneyi</a:t>
            </a:r>
            <a:r>
              <a:rPr lang="en-US" sz="3200" dirty="0">
                <a:solidFill>
                  <a:schemeClr val="tx2">
                    <a:lumMod val="50000"/>
                  </a:schemeClr>
                </a:solidFill>
                <a:latin typeface="Roboto"/>
              </a:rPr>
              <a:t> </a:t>
            </a:r>
            <a:r>
              <a:rPr lang="en-US" sz="3200" dirty="0" err="1">
                <a:solidFill>
                  <a:schemeClr val="tx2">
                    <a:lumMod val="50000"/>
                  </a:schemeClr>
                </a:solidFill>
                <a:latin typeface="Roboto"/>
              </a:rPr>
              <a:t>bulmayı</a:t>
            </a:r>
            <a:r>
              <a:rPr lang="en-US" sz="3200" dirty="0">
                <a:solidFill>
                  <a:schemeClr val="tx2">
                    <a:lumMod val="50000"/>
                  </a:schemeClr>
                </a:solidFill>
                <a:latin typeface="Roboto"/>
              </a:rPr>
              <a:t> </a:t>
            </a:r>
            <a:r>
              <a:rPr lang="en-US" sz="3200" dirty="0" err="1">
                <a:solidFill>
                  <a:schemeClr val="tx2">
                    <a:lumMod val="50000"/>
                  </a:schemeClr>
                </a:solidFill>
                <a:latin typeface="Roboto"/>
              </a:rPr>
              <a:t>amaçlarken</a:t>
            </a:r>
            <a:r>
              <a:rPr lang="en-US" sz="3200" dirty="0">
                <a:solidFill>
                  <a:schemeClr val="tx2">
                    <a:lumMod val="50000"/>
                  </a:schemeClr>
                </a:solidFill>
                <a:latin typeface="Roboto"/>
              </a:rPr>
              <a:t> </a:t>
            </a:r>
            <a:r>
              <a:rPr lang="en-US" sz="3200" dirty="0" err="1">
                <a:solidFill>
                  <a:schemeClr val="tx2">
                    <a:lumMod val="50000"/>
                  </a:schemeClr>
                </a:solidFill>
                <a:latin typeface="Roboto"/>
              </a:rPr>
              <a:t>nesne</a:t>
            </a:r>
            <a:r>
              <a:rPr lang="en-US" sz="3200" dirty="0">
                <a:solidFill>
                  <a:schemeClr val="tx2">
                    <a:lumMod val="50000"/>
                  </a:schemeClr>
                </a:solidFill>
                <a:latin typeface="Roboto"/>
              </a:rPr>
              <a:t> </a:t>
            </a:r>
            <a:r>
              <a:rPr lang="en-US" sz="3200" dirty="0" err="1">
                <a:solidFill>
                  <a:schemeClr val="tx2">
                    <a:lumMod val="50000"/>
                  </a:schemeClr>
                </a:solidFill>
                <a:latin typeface="Roboto"/>
              </a:rPr>
              <a:t>algılama</a:t>
            </a:r>
            <a:r>
              <a:rPr lang="en-US" sz="3200" dirty="0">
                <a:solidFill>
                  <a:schemeClr val="tx2">
                    <a:lumMod val="50000"/>
                  </a:schemeClr>
                </a:solidFill>
                <a:latin typeface="Roboto"/>
              </a:rPr>
              <a:t> </a:t>
            </a:r>
            <a:r>
              <a:rPr lang="en-US" sz="3200" dirty="0" err="1">
                <a:solidFill>
                  <a:schemeClr val="tx2">
                    <a:lumMod val="50000"/>
                  </a:schemeClr>
                </a:solidFill>
                <a:latin typeface="Roboto"/>
              </a:rPr>
              <a:t>tüm</a:t>
            </a:r>
            <a:r>
              <a:rPr lang="en-US" sz="3200" dirty="0">
                <a:solidFill>
                  <a:schemeClr val="tx2">
                    <a:lumMod val="50000"/>
                  </a:schemeClr>
                </a:solidFill>
                <a:latin typeface="Roboto"/>
              </a:rPr>
              <a:t> </a:t>
            </a:r>
            <a:r>
              <a:rPr lang="en-US" sz="3200" dirty="0" err="1">
                <a:solidFill>
                  <a:schemeClr val="tx2">
                    <a:lumMod val="50000"/>
                  </a:schemeClr>
                </a:solidFill>
                <a:latin typeface="Roboto"/>
              </a:rPr>
              <a:t>nesneleri</a:t>
            </a:r>
            <a:r>
              <a:rPr lang="en-US" sz="3200" dirty="0">
                <a:solidFill>
                  <a:schemeClr val="tx2">
                    <a:lumMod val="50000"/>
                  </a:schemeClr>
                </a:solidFill>
                <a:latin typeface="Roboto"/>
              </a:rPr>
              <a:t> </a:t>
            </a:r>
            <a:r>
              <a:rPr lang="en-US" sz="3200" dirty="0" err="1">
                <a:solidFill>
                  <a:schemeClr val="tx2">
                    <a:lumMod val="50000"/>
                  </a:schemeClr>
                </a:solidFill>
                <a:latin typeface="Roboto"/>
              </a:rPr>
              <a:t>ve</a:t>
            </a:r>
            <a:r>
              <a:rPr lang="en-US" sz="3200" dirty="0">
                <a:solidFill>
                  <a:schemeClr val="tx2">
                    <a:lumMod val="50000"/>
                  </a:schemeClr>
                </a:solidFill>
                <a:latin typeface="Roboto"/>
              </a:rPr>
              <a:t> </a:t>
            </a:r>
            <a:r>
              <a:rPr lang="en-US" sz="3200" dirty="0" err="1">
                <a:solidFill>
                  <a:schemeClr val="tx2">
                    <a:lumMod val="50000"/>
                  </a:schemeClr>
                </a:solidFill>
                <a:latin typeface="Roboto"/>
              </a:rPr>
              <a:t>sınırlarını</a:t>
            </a:r>
            <a:r>
              <a:rPr lang="en-US" sz="3200" dirty="0">
                <a:solidFill>
                  <a:schemeClr val="tx2">
                    <a:lumMod val="50000"/>
                  </a:schemeClr>
                </a:solidFill>
                <a:latin typeface="Roboto"/>
              </a:rPr>
              <a:t> </a:t>
            </a:r>
            <a:r>
              <a:rPr lang="en-US" sz="3200" dirty="0" err="1">
                <a:solidFill>
                  <a:schemeClr val="tx2">
                    <a:lumMod val="50000"/>
                  </a:schemeClr>
                </a:solidFill>
                <a:latin typeface="Roboto"/>
              </a:rPr>
              <a:t>bulmaya</a:t>
            </a:r>
            <a:r>
              <a:rPr lang="en-US" sz="3200" dirty="0">
                <a:solidFill>
                  <a:schemeClr val="tx2">
                    <a:lumMod val="50000"/>
                  </a:schemeClr>
                </a:solidFill>
                <a:latin typeface="Roboto"/>
              </a:rPr>
              <a:t> </a:t>
            </a:r>
            <a:r>
              <a:rPr lang="en-US" sz="3200" dirty="0" err="1">
                <a:solidFill>
                  <a:schemeClr val="tx2">
                    <a:lumMod val="50000"/>
                  </a:schemeClr>
                </a:solidFill>
                <a:latin typeface="Roboto"/>
              </a:rPr>
              <a:t>çalışır</a:t>
            </a:r>
            <a:r>
              <a:rPr lang="en-US" sz="3200" dirty="0">
                <a:solidFill>
                  <a:schemeClr val="tx2">
                    <a:lumMod val="50000"/>
                  </a:schemeClr>
                </a:solidFill>
                <a:latin typeface="Roboto"/>
              </a:rPr>
              <a: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4"/>
          <p:cNvSpPr txBox="1"/>
          <p:nvPr/>
        </p:nvSpPr>
        <p:spPr>
          <a:xfrm>
            <a:off x="1028700" y="1009650"/>
            <a:ext cx="16230600" cy="5871567"/>
          </a:xfrm>
          <a:prstGeom prst="rect">
            <a:avLst/>
          </a:prstGeom>
        </p:spPr>
        <p:txBody>
          <a:bodyPr lIns="0" tIns="0" rIns="0" bIns="0" rtlCol="0" anchor="t">
            <a:spAutoFit/>
          </a:bodyPr>
          <a:lstStyle/>
          <a:p>
            <a:pPr>
              <a:lnSpc>
                <a:spcPts val="3840"/>
              </a:lnSpc>
            </a:pPr>
            <a:r>
              <a:rPr lang="en-US" sz="3200" spc="-9" dirty="0" err="1">
                <a:solidFill>
                  <a:schemeClr val="tx2">
                    <a:lumMod val="50000"/>
                  </a:schemeClr>
                </a:solidFill>
                <a:latin typeface="Roboto" panose="020B0604020202020204" charset="0"/>
                <a:ea typeface="Roboto" panose="020B0604020202020204" charset="0"/>
              </a:rPr>
              <a:t>Bir</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görüntü</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sınıflandırması</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veya</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görüntü</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tanıma</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modeli</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bir</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görüntüdeki</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bir</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nesnenin</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olasılığını</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tespit</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eder</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Bunun</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aksine</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nesne</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lokalizasyonu</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görüntüdeki</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bir</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nesnenin</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konumunun</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belirlenmesini</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ifade</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eder</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Bir</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nesne</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yerelleştirme</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algoritması</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görüntüye</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göre</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bir</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nesnenin</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konumunun</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koordinatlarını</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çıkaracaktır</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Bilgisayarla</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görmede</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bir</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görüntüdeki</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bir</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nesneyi</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lokalize</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etmenin</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en</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popüler</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yolu</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konumunu</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sınırlayıcı</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kutular</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yardımıyla</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temsil</a:t>
            </a:r>
            <a:r>
              <a:rPr lang="en-US" sz="3200" spc="-9" dirty="0">
                <a:solidFill>
                  <a:schemeClr val="tx2">
                    <a:lumMod val="50000"/>
                  </a:schemeClr>
                </a:solidFill>
                <a:latin typeface="Roboto" panose="020B0604020202020204" charset="0"/>
                <a:ea typeface="Roboto" panose="020B0604020202020204" charset="0"/>
              </a:rPr>
              <a:t> </a:t>
            </a:r>
            <a:r>
              <a:rPr lang="en-US" sz="3200" spc="-9" dirty="0" err="1">
                <a:solidFill>
                  <a:schemeClr val="tx2">
                    <a:lumMod val="50000"/>
                  </a:schemeClr>
                </a:solidFill>
                <a:latin typeface="Roboto" panose="020B0604020202020204" charset="0"/>
                <a:ea typeface="Roboto" panose="020B0604020202020204" charset="0"/>
              </a:rPr>
              <a:t>etmektir</a:t>
            </a:r>
            <a:r>
              <a:rPr lang="en-US" sz="3200" spc="-9" dirty="0">
                <a:solidFill>
                  <a:schemeClr val="tx2">
                    <a:lumMod val="50000"/>
                  </a:schemeClr>
                </a:solidFill>
                <a:latin typeface="Roboto" panose="020B0604020202020204" charset="0"/>
                <a:ea typeface="Roboto" panose="020B0604020202020204" charset="0"/>
              </a:rPr>
              <a:t>.</a:t>
            </a:r>
          </a:p>
          <a:p>
            <a:pPr>
              <a:lnSpc>
                <a:spcPts val="3840"/>
              </a:lnSpc>
            </a:pPr>
            <a:endParaRPr lang="en-US" sz="3200" spc="-9" dirty="0">
              <a:solidFill>
                <a:schemeClr val="tx2">
                  <a:lumMod val="50000"/>
                </a:schemeClr>
              </a:solidFill>
              <a:latin typeface="Roboto" panose="020B0604020202020204" charset="0"/>
              <a:ea typeface="Roboto" panose="020B0604020202020204" charset="0"/>
            </a:endParaRPr>
          </a:p>
          <a:p>
            <a:pPr>
              <a:lnSpc>
                <a:spcPts val="3840"/>
              </a:lnSpc>
            </a:pPr>
            <a:r>
              <a:rPr lang="en-US" sz="3200" spc="-3" dirty="0" err="1">
                <a:solidFill>
                  <a:schemeClr val="tx2">
                    <a:lumMod val="50000"/>
                  </a:schemeClr>
                </a:solidFill>
                <a:latin typeface="Roboto" panose="020B0604020202020204" charset="0"/>
                <a:ea typeface="Roboto" panose="020B0604020202020204" charset="0"/>
              </a:rPr>
              <a:t>Bir</a:t>
            </a:r>
            <a:r>
              <a:rPr lang="en-US" sz="3200" spc="-3" dirty="0">
                <a:solidFill>
                  <a:schemeClr val="tx2">
                    <a:lumMod val="50000"/>
                  </a:schemeClr>
                </a:solidFill>
                <a:latin typeface="Roboto" panose="020B0604020202020204" charset="0"/>
                <a:ea typeface="Roboto" panose="020B0604020202020204" charset="0"/>
              </a:rPr>
              <a:t> </a:t>
            </a:r>
            <a:r>
              <a:rPr lang="en-US" sz="3200" spc="-3" dirty="0" err="1">
                <a:solidFill>
                  <a:schemeClr val="tx2">
                    <a:lumMod val="50000"/>
                  </a:schemeClr>
                </a:solidFill>
                <a:latin typeface="Roboto" panose="020B0604020202020204" charset="0"/>
                <a:ea typeface="Roboto" panose="020B0604020202020204" charset="0"/>
              </a:rPr>
              <a:t>Sınırlayıcı</a:t>
            </a:r>
            <a:r>
              <a:rPr lang="en-US" sz="3200" spc="-3" dirty="0">
                <a:solidFill>
                  <a:schemeClr val="tx2">
                    <a:lumMod val="50000"/>
                  </a:schemeClr>
                </a:solidFill>
                <a:latin typeface="Roboto" panose="020B0604020202020204" charset="0"/>
                <a:ea typeface="Roboto" panose="020B0604020202020204" charset="0"/>
              </a:rPr>
              <a:t> Kutu, </a:t>
            </a:r>
            <a:r>
              <a:rPr lang="en-US" sz="3200" spc="-3" dirty="0" err="1">
                <a:solidFill>
                  <a:schemeClr val="tx2">
                    <a:lumMod val="50000"/>
                  </a:schemeClr>
                </a:solidFill>
                <a:latin typeface="Roboto" panose="020B0604020202020204" charset="0"/>
                <a:ea typeface="Roboto" panose="020B0604020202020204" charset="0"/>
              </a:rPr>
              <a:t>aşağıdaki</a:t>
            </a:r>
            <a:r>
              <a:rPr lang="en-US" sz="3200" spc="-3" dirty="0">
                <a:solidFill>
                  <a:schemeClr val="tx2">
                    <a:lumMod val="50000"/>
                  </a:schemeClr>
                </a:solidFill>
                <a:latin typeface="Roboto" panose="020B0604020202020204" charset="0"/>
                <a:ea typeface="Roboto" panose="020B0604020202020204" charset="0"/>
              </a:rPr>
              <a:t> </a:t>
            </a:r>
            <a:r>
              <a:rPr lang="en-US" sz="3200" spc="-3" dirty="0" err="1">
                <a:solidFill>
                  <a:schemeClr val="tx2">
                    <a:lumMod val="50000"/>
                  </a:schemeClr>
                </a:solidFill>
                <a:latin typeface="Roboto" panose="020B0604020202020204" charset="0"/>
                <a:ea typeface="Roboto" panose="020B0604020202020204" charset="0"/>
              </a:rPr>
              <a:t>parametreler</a:t>
            </a:r>
            <a:r>
              <a:rPr lang="en-US" sz="3200" spc="-3" dirty="0">
                <a:solidFill>
                  <a:schemeClr val="tx2">
                    <a:lumMod val="50000"/>
                  </a:schemeClr>
                </a:solidFill>
                <a:latin typeface="Roboto" panose="020B0604020202020204" charset="0"/>
                <a:ea typeface="Roboto" panose="020B0604020202020204" charset="0"/>
              </a:rPr>
              <a:t> </a:t>
            </a:r>
            <a:r>
              <a:rPr lang="en-US" sz="3200" spc="-3" dirty="0" err="1">
                <a:solidFill>
                  <a:schemeClr val="tx2">
                    <a:lumMod val="50000"/>
                  </a:schemeClr>
                </a:solidFill>
                <a:latin typeface="Roboto" panose="020B0604020202020204" charset="0"/>
                <a:ea typeface="Roboto" panose="020B0604020202020204" charset="0"/>
              </a:rPr>
              <a:t>kullanılarak</a:t>
            </a:r>
            <a:r>
              <a:rPr lang="en-US" sz="3200" spc="-3" dirty="0">
                <a:solidFill>
                  <a:schemeClr val="tx2">
                    <a:lumMod val="50000"/>
                  </a:schemeClr>
                </a:solidFill>
                <a:latin typeface="Roboto" panose="020B0604020202020204" charset="0"/>
                <a:ea typeface="Roboto" panose="020B0604020202020204" charset="0"/>
              </a:rPr>
              <a:t> </a:t>
            </a:r>
            <a:r>
              <a:rPr lang="en-US" sz="3200" spc="-3" dirty="0" err="1">
                <a:solidFill>
                  <a:schemeClr val="tx2">
                    <a:lumMod val="50000"/>
                  </a:schemeClr>
                </a:solidFill>
                <a:latin typeface="Roboto" panose="020B0604020202020204" charset="0"/>
                <a:ea typeface="Roboto" panose="020B0604020202020204" charset="0"/>
              </a:rPr>
              <a:t>başlatılabilir</a:t>
            </a:r>
            <a:r>
              <a:rPr lang="en-US" sz="3200" spc="-3" dirty="0">
                <a:solidFill>
                  <a:schemeClr val="tx2">
                    <a:lumMod val="50000"/>
                  </a:schemeClr>
                </a:solidFill>
                <a:latin typeface="Roboto" panose="020B0604020202020204" charset="0"/>
                <a:ea typeface="Roboto" panose="020B0604020202020204" charset="0"/>
              </a:rPr>
              <a:t>:</a:t>
            </a:r>
          </a:p>
          <a:p>
            <a:pPr marL="690881" lvl="1" indent="-345440">
              <a:lnSpc>
                <a:spcPts val="3840"/>
              </a:lnSpc>
              <a:buFont typeface="Arial"/>
              <a:buChar char="•"/>
            </a:pPr>
            <a:r>
              <a:rPr lang="en-US" sz="3200" spc="-3" dirty="0" err="1">
                <a:solidFill>
                  <a:schemeClr val="tx2">
                    <a:lumMod val="50000"/>
                  </a:schemeClr>
                </a:solidFill>
                <a:latin typeface="Roboto" panose="020B0604020202020204" charset="0"/>
                <a:ea typeface="Roboto" panose="020B0604020202020204" charset="0"/>
              </a:rPr>
              <a:t>bx</a:t>
            </a:r>
            <a:r>
              <a:rPr lang="en-US" sz="3200" spc="-3" dirty="0">
                <a:solidFill>
                  <a:schemeClr val="tx2">
                    <a:lumMod val="50000"/>
                  </a:schemeClr>
                </a:solidFill>
                <a:latin typeface="Roboto" panose="020B0604020202020204" charset="0"/>
                <a:ea typeface="Roboto" panose="020B0604020202020204" charset="0"/>
              </a:rPr>
              <a:t>, by : </a:t>
            </a:r>
            <a:r>
              <a:rPr lang="en-US" sz="3200" spc="-3" dirty="0" err="1">
                <a:solidFill>
                  <a:schemeClr val="tx2">
                    <a:lumMod val="50000"/>
                  </a:schemeClr>
                </a:solidFill>
                <a:latin typeface="Roboto" panose="020B0604020202020204" charset="0"/>
                <a:ea typeface="Roboto" panose="020B0604020202020204" charset="0"/>
              </a:rPr>
              <a:t>sınırlayıcı</a:t>
            </a:r>
            <a:r>
              <a:rPr lang="en-US" sz="3200" spc="-3" dirty="0">
                <a:solidFill>
                  <a:schemeClr val="tx2">
                    <a:lumMod val="50000"/>
                  </a:schemeClr>
                </a:solidFill>
                <a:latin typeface="Roboto" panose="020B0604020202020204" charset="0"/>
                <a:ea typeface="Roboto" panose="020B0604020202020204" charset="0"/>
              </a:rPr>
              <a:t> </a:t>
            </a:r>
            <a:r>
              <a:rPr lang="en-US" sz="3200" spc="-3" dirty="0" err="1">
                <a:solidFill>
                  <a:schemeClr val="tx2">
                    <a:lumMod val="50000"/>
                  </a:schemeClr>
                </a:solidFill>
                <a:latin typeface="Roboto" panose="020B0604020202020204" charset="0"/>
                <a:ea typeface="Roboto" panose="020B0604020202020204" charset="0"/>
              </a:rPr>
              <a:t>kutunun</a:t>
            </a:r>
            <a:r>
              <a:rPr lang="en-US" sz="3200" spc="-3" dirty="0">
                <a:solidFill>
                  <a:schemeClr val="tx2">
                    <a:lumMod val="50000"/>
                  </a:schemeClr>
                </a:solidFill>
                <a:latin typeface="Roboto" panose="020B0604020202020204" charset="0"/>
                <a:ea typeface="Roboto" panose="020B0604020202020204" charset="0"/>
              </a:rPr>
              <a:t> </a:t>
            </a:r>
            <a:r>
              <a:rPr lang="en-US" sz="3200" spc="-3" dirty="0" err="1">
                <a:solidFill>
                  <a:schemeClr val="tx2">
                    <a:lumMod val="50000"/>
                  </a:schemeClr>
                </a:solidFill>
                <a:latin typeface="Roboto" panose="020B0604020202020204" charset="0"/>
                <a:ea typeface="Roboto" panose="020B0604020202020204" charset="0"/>
              </a:rPr>
              <a:t>merkezinin</a:t>
            </a:r>
            <a:r>
              <a:rPr lang="en-US" sz="3200" spc="-3" dirty="0">
                <a:solidFill>
                  <a:schemeClr val="tx2">
                    <a:lumMod val="50000"/>
                  </a:schemeClr>
                </a:solidFill>
                <a:latin typeface="Roboto" panose="020B0604020202020204" charset="0"/>
                <a:ea typeface="Roboto" panose="020B0604020202020204" charset="0"/>
              </a:rPr>
              <a:t> </a:t>
            </a:r>
            <a:r>
              <a:rPr lang="en-US" sz="3200" spc="-3" dirty="0" err="1">
                <a:solidFill>
                  <a:schemeClr val="tx2">
                    <a:lumMod val="50000"/>
                  </a:schemeClr>
                </a:solidFill>
                <a:latin typeface="Roboto" panose="020B0604020202020204" charset="0"/>
                <a:ea typeface="Roboto" panose="020B0604020202020204" charset="0"/>
              </a:rPr>
              <a:t>koordinatları</a:t>
            </a:r>
            <a:endParaRPr lang="en-US" sz="3200" spc="-3" dirty="0">
              <a:solidFill>
                <a:schemeClr val="tx2">
                  <a:lumMod val="50000"/>
                </a:schemeClr>
              </a:solidFill>
              <a:latin typeface="Roboto" panose="020B0604020202020204" charset="0"/>
              <a:ea typeface="Roboto" panose="020B0604020202020204" charset="0"/>
            </a:endParaRPr>
          </a:p>
          <a:p>
            <a:pPr marL="690881" lvl="1" indent="-345440">
              <a:lnSpc>
                <a:spcPts val="3840"/>
              </a:lnSpc>
              <a:buFont typeface="Arial"/>
              <a:buChar char="•"/>
            </a:pPr>
            <a:r>
              <a:rPr lang="en-US" sz="3200" spc="-3" dirty="0" err="1">
                <a:solidFill>
                  <a:schemeClr val="tx2">
                    <a:lumMod val="50000"/>
                  </a:schemeClr>
                </a:solidFill>
                <a:latin typeface="Roboto" panose="020B0604020202020204" charset="0"/>
                <a:ea typeface="Roboto" panose="020B0604020202020204" charset="0"/>
              </a:rPr>
              <a:t>bw</a:t>
            </a:r>
            <a:r>
              <a:rPr lang="en-US" sz="3200" spc="-3" dirty="0">
                <a:solidFill>
                  <a:schemeClr val="tx2">
                    <a:lumMod val="50000"/>
                  </a:schemeClr>
                </a:solidFill>
                <a:latin typeface="Roboto" panose="020B0604020202020204" charset="0"/>
                <a:ea typeface="Roboto" panose="020B0604020202020204" charset="0"/>
              </a:rPr>
              <a:t> : </a:t>
            </a:r>
            <a:r>
              <a:rPr lang="en-US" sz="3200" spc="-3" dirty="0" err="1">
                <a:solidFill>
                  <a:schemeClr val="tx2">
                    <a:lumMod val="50000"/>
                  </a:schemeClr>
                </a:solidFill>
                <a:latin typeface="Roboto" panose="020B0604020202020204" charset="0"/>
                <a:ea typeface="Roboto" panose="020B0604020202020204" charset="0"/>
              </a:rPr>
              <a:t>sınırlayıcı</a:t>
            </a:r>
            <a:r>
              <a:rPr lang="en-US" sz="3200" spc="-3" dirty="0">
                <a:solidFill>
                  <a:schemeClr val="tx2">
                    <a:lumMod val="50000"/>
                  </a:schemeClr>
                </a:solidFill>
                <a:latin typeface="Roboto" panose="020B0604020202020204" charset="0"/>
                <a:ea typeface="Roboto" panose="020B0604020202020204" charset="0"/>
              </a:rPr>
              <a:t> </a:t>
            </a:r>
            <a:r>
              <a:rPr lang="en-US" sz="3200" spc="-3" dirty="0" err="1">
                <a:solidFill>
                  <a:schemeClr val="tx2">
                    <a:lumMod val="50000"/>
                  </a:schemeClr>
                </a:solidFill>
                <a:latin typeface="Roboto" panose="020B0604020202020204" charset="0"/>
                <a:ea typeface="Roboto" panose="020B0604020202020204" charset="0"/>
              </a:rPr>
              <a:t>kutunun</a:t>
            </a:r>
            <a:r>
              <a:rPr lang="en-US" sz="3200" spc="-3" dirty="0">
                <a:solidFill>
                  <a:schemeClr val="tx2">
                    <a:lumMod val="50000"/>
                  </a:schemeClr>
                </a:solidFill>
                <a:latin typeface="Roboto" panose="020B0604020202020204" charset="0"/>
                <a:ea typeface="Roboto" panose="020B0604020202020204" charset="0"/>
              </a:rPr>
              <a:t> </a:t>
            </a:r>
            <a:r>
              <a:rPr lang="en-US" sz="3200" spc="-3" dirty="0" err="1">
                <a:solidFill>
                  <a:schemeClr val="tx2">
                    <a:lumMod val="50000"/>
                  </a:schemeClr>
                </a:solidFill>
                <a:latin typeface="Roboto" panose="020B0604020202020204" charset="0"/>
                <a:ea typeface="Roboto" panose="020B0604020202020204" charset="0"/>
              </a:rPr>
              <a:t>genişliği</a:t>
            </a:r>
            <a:r>
              <a:rPr lang="en-US" sz="3200" spc="-3" dirty="0">
                <a:solidFill>
                  <a:schemeClr val="tx2">
                    <a:lumMod val="50000"/>
                  </a:schemeClr>
                </a:solidFill>
                <a:latin typeface="Roboto" panose="020B0604020202020204" charset="0"/>
                <a:ea typeface="Roboto" panose="020B0604020202020204" charset="0"/>
              </a:rPr>
              <a:t> w.r.t </a:t>
            </a:r>
            <a:r>
              <a:rPr lang="en-US" sz="3200" spc="-3" dirty="0" err="1">
                <a:solidFill>
                  <a:schemeClr val="tx2">
                    <a:lumMod val="50000"/>
                  </a:schemeClr>
                </a:solidFill>
                <a:latin typeface="Roboto" panose="020B0604020202020204" charset="0"/>
                <a:ea typeface="Roboto" panose="020B0604020202020204" charset="0"/>
              </a:rPr>
              <a:t>görüntü</a:t>
            </a:r>
            <a:r>
              <a:rPr lang="en-US" sz="3200" spc="-3" dirty="0">
                <a:solidFill>
                  <a:schemeClr val="tx2">
                    <a:lumMod val="50000"/>
                  </a:schemeClr>
                </a:solidFill>
                <a:latin typeface="Roboto" panose="020B0604020202020204" charset="0"/>
                <a:ea typeface="Roboto" panose="020B0604020202020204" charset="0"/>
              </a:rPr>
              <a:t> </a:t>
            </a:r>
            <a:r>
              <a:rPr lang="en-US" sz="3200" spc="-3" dirty="0" err="1">
                <a:solidFill>
                  <a:schemeClr val="tx2">
                    <a:lumMod val="50000"/>
                  </a:schemeClr>
                </a:solidFill>
                <a:latin typeface="Roboto" panose="020B0604020202020204" charset="0"/>
                <a:ea typeface="Roboto" panose="020B0604020202020204" charset="0"/>
              </a:rPr>
              <a:t>genişliği</a:t>
            </a:r>
            <a:endParaRPr lang="en-US" sz="3200" spc="-3" dirty="0">
              <a:solidFill>
                <a:schemeClr val="tx2">
                  <a:lumMod val="50000"/>
                </a:schemeClr>
              </a:solidFill>
              <a:latin typeface="Roboto" panose="020B0604020202020204" charset="0"/>
              <a:ea typeface="Roboto" panose="020B0604020202020204" charset="0"/>
            </a:endParaRPr>
          </a:p>
          <a:p>
            <a:pPr marL="690881" lvl="1" indent="-345440">
              <a:lnSpc>
                <a:spcPts val="3840"/>
              </a:lnSpc>
              <a:buFont typeface="Arial"/>
              <a:buChar char="•"/>
            </a:pPr>
            <a:r>
              <a:rPr lang="en-US" sz="3200" spc="-3" dirty="0" err="1">
                <a:solidFill>
                  <a:schemeClr val="tx2">
                    <a:lumMod val="50000"/>
                  </a:schemeClr>
                </a:solidFill>
                <a:latin typeface="Roboto" panose="020B0604020202020204" charset="0"/>
                <a:ea typeface="Roboto" panose="020B0604020202020204" charset="0"/>
              </a:rPr>
              <a:t>bh</a:t>
            </a:r>
            <a:r>
              <a:rPr lang="en-US" sz="3200" spc="-3" dirty="0">
                <a:solidFill>
                  <a:schemeClr val="tx2">
                    <a:lumMod val="50000"/>
                  </a:schemeClr>
                </a:solidFill>
                <a:latin typeface="Roboto" panose="020B0604020202020204" charset="0"/>
                <a:ea typeface="Roboto" panose="020B0604020202020204" charset="0"/>
              </a:rPr>
              <a:t> : </a:t>
            </a:r>
            <a:r>
              <a:rPr lang="en-US" sz="3200" spc="-3" dirty="0" err="1">
                <a:solidFill>
                  <a:schemeClr val="tx2">
                    <a:lumMod val="50000"/>
                  </a:schemeClr>
                </a:solidFill>
                <a:latin typeface="Roboto" panose="020B0604020202020204" charset="0"/>
                <a:ea typeface="Roboto" panose="020B0604020202020204" charset="0"/>
              </a:rPr>
              <a:t>sınırlayıcı</a:t>
            </a:r>
            <a:r>
              <a:rPr lang="en-US" sz="3200" spc="-3" dirty="0">
                <a:solidFill>
                  <a:schemeClr val="tx2">
                    <a:lumMod val="50000"/>
                  </a:schemeClr>
                </a:solidFill>
                <a:latin typeface="Roboto" panose="020B0604020202020204" charset="0"/>
                <a:ea typeface="Roboto" panose="020B0604020202020204" charset="0"/>
              </a:rPr>
              <a:t> </a:t>
            </a:r>
            <a:r>
              <a:rPr lang="en-US" sz="3200" spc="-3" dirty="0" err="1">
                <a:solidFill>
                  <a:schemeClr val="tx2">
                    <a:lumMod val="50000"/>
                  </a:schemeClr>
                </a:solidFill>
                <a:latin typeface="Roboto" panose="020B0604020202020204" charset="0"/>
                <a:ea typeface="Roboto" panose="020B0604020202020204" charset="0"/>
              </a:rPr>
              <a:t>kutunun</a:t>
            </a:r>
            <a:r>
              <a:rPr lang="en-US" sz="3200" spc="-3" dirty="0">
                <a:solidFill>
                  <a:schemeClr val="tx2">
                    <a:lumMod val="50000"/>
                  </a:schemeClr>
                </a:solidFill>
                <a:latin typeface="Roboto" panose="020B0604020202020204" charset="0"/>
                <a:ea typeface="Roboto" panose="020B0604020202020204" charset="0"/>
              </a:rPr>
              <a:t> </a:t>
            </a:r>
            <a:r>
              <a:rPr lang="en-US" sz="3200" spc="-3" dirty="0" err="1">
                <a:solidFill>
                  <a:schemeClr val="tx2">
                    <a:lumMod val="50000"/>
                  </a:schemeClr>
                </a:solidFill>
                <a:latin typeface="Roboto" panose="020B0604020202020204" charset="0"/>
                <a:ea typeface="Roboto" panose="020B0604020202020204" charset="0"/>
              </a:rPr>
              <a:t>yüksekliği</a:t>
            </a:r>
            <a:r>
              <a:rPr lang="en-US" sz="3200" spc="-3" dirty="0">
                <a:solidFill>
                  <a:schemeClr val="tx2">
                    <a:lumMod val="50000"/>
                  </a:schemeClr>
                </a:solidFill>
                <a:latin typeface="Roboto" panose="020B0604020202020204" charset="0"/>
                <a:ea typeface="Roboto" panose="020B0604020202020204" charset="0"/>
              </a:rPr>
              <a:t>, </a:t>
            </a:r>
            <a:r>
              <a:rPr lang="en-US" sz="3200" spc="-3" dirty="0" err="1">
                <a:solidFill>
                  <a:schemeClr val="tx2">
                    <a:lumMod val="50000"/>
                  </a:schemeClr>
                </a:solidFill>
                <a:latin typeface="Roboto" panose="020B0604020202020204" charset="0"/>
                <a:ea typeface="Roboto" panose="020B0604020202020204" charset="0"/>
              </a:rPr>
              <a:t>görüntünün</a:t>
            </a:r>
            <a:r>
              <a:rPr lang="en-US" sz="3200" spc="-3" dirty="0">
                <a:solidFill>
                  <a:schemeClr val="tx2">
                    <a:lumMod val="50000"/>
                  </a:schemeClr>
                </a:solidFill>
                <a:latin typeface="Roboto" panose="020B0604020202020204" charset="0"/>
                <a:ea typeface="Roboto" panose="020B0604020202020204" charset="0"/>
              </a:rPr>
              <a:t> </a:t>
            </a:r>
            <a:r>
              <a:rPr lang="en-US" sz="3200" spc="-3" dirty="0" err="1">
                <a:solidFill>
                  <a:schemeClr val="tx2">
                    <a:lumMod val="50000"/>
                  </a:schemeClr>
                </a:solidFill>
                <a:latin typeface="Roboto" panose="020B0604020202020204" charset="0"/>
                <a:ea typeface="Roboto" panose="020B0604020202020204" charset="0"/>
              </a:rPr>
              <a:t>yüksekliği</a:t>
            </a:r>
            <a:r>
              <a:rPr lang="en-US" sz="3200" spc="-3" dirty="0">
                <a:solidFill>
                  <a:schemeClr val="tx2">
                    <a:lumMod val="50000"/>
                  </a:schemeClr>
                </a:solidFill>
                <a:latin typeface="Roboto" panose="020B0604020202020204" charset="0"/>
                <a:ea typeface="Roboto" panose="020B0604020202020204" charset="0"/>
              </a:rPr>
              <a:t> </a:t>
            </a:r>
            <a:r>
              <a:rPr lang="en-US" sz="3200" spc="-3" dirty="0" err="1">
                <a:solidFill>
                  <a:schemeClr val="tx2">
                    <a:lumMod val="50000"/>
                  </a:schemeClr>
                </a:solidFill>
                <a:latin typeface="Roboto" panose="020B0604020202020204" charset="0"/>
                <a:ea typeface="Roboto" panose="020B0604020202020204" charset="0"/>
              </a:rPr>
              <a:t>ile</a:t>
            </a:r>
            <a:endParaRPr lang="en-US" sz="3200" spc="-3" dirty="0">
              <a:solidFill>
                <a:schemeClr val="tx2">
                  <a:lumMod val="50000"/>
                </a:schemeClr>
              </a:solidFill>
              <a:latin typeface="Roboto" panose="020B0604020202020204" charset="0"/>
              <a:ea typeface="Roboto" panose="020B0604020202020204" charset="0"/>
            </a:endParaRPr>
          </a:p>
          <a:p>
            <a:pPr>
              <a:lnSpc>
                <a:spcPts val="3840"/>
              </a:lnSpc>
            </a:pPr>
            <a:endParaRPr lang="en-US" sz="3200" spc="-3" dirty="0">
              <a:solidFill>
                <a:schemeClr val="tx2">
                  <a:lumMod val="50000"/>
                </a:schemeClr>
              </a:solidFill>
              <a:latin typeface="Roboto" panose="020B0604020202020204" charset="0"/>
              <a:ea typeface="Roboto" panose="020B060402020202020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a:stretch>
            <a:fillRect/>
          </a:stretch>
        </p:blipFill>
        <p:spPr>
          <a:xfrm>
            <a:off x="3695682" y="2491829"/>
            <a:ext cx="10896637" cy="5496534"/>
          </a:xfrm>
          <a:prstGeom prst="rect">
            <a:avLst/>
          </a:prstGeom>
        </p:spPr>
      </p:pic>
      <p:sp>
        <p:nvSpPr>
          <p:cNvPr id="5" name="TextBox 5"/>
          <p:cNvSpPr txBox="1"/>
          <p:nvPr/>
        </p:nvSpPr>
        <p:spPr>
          <a:xfrm>
            <a:off x="1028700" y="1009650"/>
            <a:ext cx="16230600" cy="1482179"/>
          </a:xfrm>
          <a:prstGeom prst="rect">
            <a:avLst/>
          </a:prstGeom>
        </p:spPr>
        <p:txBody>
          <a:bodyPr lIns="0" tIns="0" rIns="0" bIns="0" rtlCol="0" anchor="t">
            <a:spAutoFit/>
          </a:bodyPr>
          <a:lstStyle/>
          <a:p>
            <a:pPr marL="690881" lvl="1" indent="-345440">
              <a:lnSpc>
                <a:spcPts val="3840"/>
              </a:lnSpc>
              <a:buFont typeface="Arial"/>
              <a:buChar char="•"/>
            </a:pPr>
            <a:r>
              <a:rPr lang="en-US" sz="3200" spc="-9" dirty="0" err="1">
                <a:solidFill>
                  <a:schemeClr val="tx2">
                    <a:lumMod val="50000"/>
                  </a:schemeClr>
                </a:solidFill>
                <a:latin typeface="Roboto"/>
              </a:rPr>
              <a:t>Bunu</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tahmin</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ederek</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Ortalama-IOU'yu</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hesaplıyorlar</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ve</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Görüntüdeki</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nesneyi</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yerelleştiren</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sınırlayıcı</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kutuyu</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tahmin</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ediyorlar</a:t>
            </a:r>
            <a:r>
              <a:rPr lang="en-US" sz="3200" spc="-9" dirty="0">
                <a:solidFill>
                  <a:schemeClr val="tx2">
                    <a:lumMod val="50000"/>
                  </a:schemeClr>
                </a:solidFill>
                <a:latin typeface="Roboto"/>
              </a:rPr>
              <a:t>.</a:t>
            </a:r>
          </a:p>
          <a:p>
            <a:pPr>
              <a:lnSpc>
                <a:spcPts val="3840"/>
              </a:lnSpc>
            </a:pPr>
            <a:endParaRPr lang="en-US" sz="3200" spc="-9" dirty="0">
              <a:solidFill>
                <a:srgbClr val="FFFFFF"/>
              </a:solidFill>
              <a:latin typeface="Roboto"/>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a:stretch>
            <a:fillRect/>
          </a:stretch>
        </p:blipFill>
        <p:spPr>
          <a:xfrm>
            <a:off x="1286455" y="2615441"/>
            <a:ext cx="6482203" cy="5056118"/>
          </a:xfrm>
          <a:prstGeom prst="rect">
            <a:avLst/>
          </a:prstGeom>
        </p:spPr>
      </p:pic>
      <p:sp>
        <p:nvSpPr>
          <p:cNvPr id="5" name="TextBox 5"/>
          <p:cNvSpPr txBox="1"/>
          <p:nvPr/>
        </p:nvSpPr>
        <p:spPr>
          <a:xfrm>
            <a:off x="1028700" y="1009650"/>
            <a:ext cx="16230600" cy="1482179"/>
          </a:xfrm>
          <a:prstGeom prst="rect">
            <a:avLst/>
          </a:prstGeom>
        </p:spPr>
        <p:txBody>
          <a:bodyPr lIns="0" tIns="0" rIns="0" bIns="0" rtlCol="0" anchor="t">
            <a:spAutoFit/>
          </a:bodyPr>
          <a:lstStyle/>
          <a:p>
            <a:pPr marL="690881" lvl="1" indent="-345440">
              <a:lnSpc>
                <a:spcPts val="3840"/>
              </a:lnSpc>
              <a:buFont typeface="Arial"/>
              <a:buChar char="•"/>
            </a:pPr>
            <a:r>
              <a:rPr lang="en-US" sz="3200" spc="-9" dirty="0" err="1">
                <a:solidFill>
                  <a:schemeClr val="tx2">
                    <a:lumMod val="50000"/>
                  </a:schemeClr>
                </a:solidFill>
                <a:latin typeface="Roboto"/>
              </a:rPr>
              <a:t>IoU</a:t>
            </a:r>
            <a:r>
              <a:rPr lang="en-US" sz="3200" spc="-9" dirty="0">
                <a:solidFill>
                  <a:schemeClr val="tx2">
                    <a:lumMod val="50000"/>
                  </a:schemeClr>
                </a:solidFill>
                <a:latin typeface="Roboto"/>
              </a:rPr>
              <a:t> : </a:t>
            </a:r>
            <a:r>
              <a:rPr lang="en-US" sz="3200" spc="-9" dirty="0" err="1">
                <a:solidFill>
                  <a:schemeClr val="tx2">
                    <a:lumMod val="50000"/>
                  </a:schemeClr>
                </a:solidFill>
                <a:latin typeface="Roboto"/>
              </a:rPr>
              <a:t>Jaccard</a:t>
            </a:r>
            <a:r>
              <a:rPr lang="en-US" sz="3200" spc="-9" dirty="0">
                <a:solidFill>
                  <a:schemeClr val="tx2">
                    <a:lumMod val="50000"/>
                  </a:schemeClr>
                </a:solidFill>
                <a:latin typeface="Roboto"/>
              </a:rPr>
              <a:t> Index </a:t>
            </a:r>
            <a:r>
              <a:rPr lang="en-US" sz="3200" spc="-9" dirty="0" err="1">
                <a:solidFill>
                  <a:schemeClr val="tx2">
                    <a:lumMod val="50000"/>
                  </a:schemeClr>
                </a:solidFill>
                <a:latin typeface="Roboto"/>
              </a:rPr>
              <a:t>olarak</a:t>
            </a:r>
            <a:r>
              <a:rPr lang="en-US" sz="3200" spc="-9" dirty="0">
                <a:solidFill>
                  <a:schemeClr val="tx2">
                    <a:lumMod val="50000"/>
                  </a:schemeClr>
                </a:solidFill>
                <a:latin typeface="Roboto"/>
              </a:rPr>
              <a:t> da </a:t>
            </a:r>
            <a:r>
              <a:rPr lang="en-US" sz="3200" spc="-9" dirty="0" err="1">
                <a:solidFill>
                  <a:schemeClr val="tx2">
                    <a:lumMod val="50000"/>
                  </a:schemeClr>
                </a:solidFill>
                <a:latin typeface="Roboto"/>
              </a:rPr>
              <a:t>adlandırılan</a:t>
            </a:r>
            <a:r>
              <a:rPr lang="en-US" sz="3200" spc="-9" dirty="0">
                <a:solidFill>
                  <a:schemeClr val="tx2">
                    <a:lumMod val="50000"/>
                  </a:schemeClr>
                </a:solidFill>
                <a:latin typeface="Roboto"/>
              </a:rPr>
              <a:t> Intersection-Over-Union (</a:t>
            </a:r>
            <a:r>
              <a:rPr lang="en-US" sz="3200" spc="-9" dirty="0" err="1">
                <a:solidFill>
                  <a:schemeClr val="tx2">
                    <a:lumMod val="50000"/>
                  </a:schemeClr>
                </a:solidFill>
                <a:latin typeface="Roboto"/>
              </a:rPr>
              <a:t>IoU</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Nesne</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Algılamada</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en</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yaygın</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kullanılan</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performans</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ölçümlerinden</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biri</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olarak</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kabul</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edilir</a:t>
            </a:r>
            <a:r>
              <a:rPr lang="en-US" sz="3200" spc="-9" dirty="0">
                <a:solidFill>
                  <a:schemeClr val="tx2">
                    <a:lumMod val="50000"/>
                  </a:schemeClr>
                </a:solidFill>
                <a:latin typeface="Roboto"/>
              </a:rPr>
              <a:t>.</a:t>
            </a:r>
          </a:p>
          <a:p>
            <a:pPr>
              <a:lnSpc>
                <a:spcPts val="3840"/>
              </a:lnSpc>
            </a:pPr>
            <a:endParaRPr lang="en-US" sz="3200" spc="-9" dirty="0">
              <a:solidFill>
                <a:schemeClr val="tx2">
                  <a:lumMod val="50000"/>
                </a:schemeClr>
              </a:solidFill>
              <a:latin typeface="Roboto"/>
            </a:endParaRPr>
          </a:p>
        </p:txBody>
      </p:sp>
      <p:sp>
        <p:nvSpPr>
          <p:cNvPr id="6" name="TextBox 6"/>
          <p:cNvSpPr txBox="1"/>
          <p:nvPr/>
        </p:nvSpPr>
        <p:spPr>
          <a:xfrm>
            <a:off x="8135115" y="2596391"/>
            <a:ext cx="9124185" cy="4408438"/>
          </a:xfrm>
          <a:prstGeom prst="rect">
            <a:avLst/>
          </a:prstGeom>
        </p:spPr>
        <p:txBody>
          <a:bodyPr lIns="0" tIns="0" rIns="0" bIns="0" rtlCol="0" anchor="t">
            <a:spAutoFit/>
          </a:bodyPr>
          <a:lstStyle/>
          <a:p>
            <a:pPr marL="690881" lvl="1" indent="-345440">
              <a:lnSpc>
                <a:spcPts val="3840"/>
              </a:lnSpc>
              <a:buFont typeface="Arial"/>
              <a:buChar char="•"/>
            </a:pPr>
            <a:r>
              <a:rPr lang="en-US" sz="3200" spc="-9" dirty="0" err="1">
                <a:solidFill>
                  <a:schemeClr val="tx2">
                    <a:lumMod val="50000"/>
                  </a:schemeClr>
                </a:solidFill>
                <a:latin typeface="Roboto"/>
              </a:rPr>
              <a:t>IoU</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soldaki</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resimde</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gösterildiği</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gibi</a:t>
            </a:r>
            <a:r>
              <a:rPr lang="en-US" sz="3200" spc="-9" dirty="0">
                <a:solidFill>
                  <a:schemeClr val="tx2">
                    <a:lumMod val="50000"/>
                  </a:schemeClr>
                </a:solidFill>
                <a:latin typeface="Roboto"/>
              </a:rPr>
              <a:t>, hem </a:t>
            </a:r>
            <a:r>
              <a:rPr lang="en-US" sz="3200" spc="-9" dirty="0" err="1">
                <a:solidFill>
                  <a:schemeClr val="tx2">
                    <a:lumMod val="50000"/>
                  </a:schemeClr>
                </a:solidFill>
                <a:latin typeface="Roboto"/>
              </a:rPr>
              <a:t>tahmin</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edilen</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segmentasyon</a:t>
            </a:r>
            <a:r>
              <a:rPr lang="en-US" sz="3200" spc="-9" dirty="0">
                <a:solidFill>
                  <a:schemeClr val="tx2">
                    <a:lumMod val="50000"/>
                  </a:schemeClr>
                </a:solidFill>
                <a:latin typeface="Roboto"/>
              </a:rPr>
              <a:t> hem de </a:t>
            </a:r>
            <a:r>
              <a:rPr lang="en-US" sz="3200" spc="-9" dirty="0" err="1">
                <a:solidFill>
                  <a:schemeClr val="tx2">
                    <a:lumMod val="50000"/>
                  </a:schemeClr>
                </a:solidFill>
                <a:latin typeface="Roboto"/>
              </a:rPr>
              <a:t>kesin</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bilgi</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arasındaki</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örtüşme</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alanıdır</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ve</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tahmin</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edilen</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segmentasyon</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ile</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gerçek</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hakikat</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arasındaki</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birleşme</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alanına</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bölünür</a:t>
            </a:r>
            <a:r>
              <a:rPr lang="en-US" sz="3200" spc="-9" dirty="0">
                <a:solidFill>
                  <a:schemeClr val="tx2">
                    <a:lumMod val="50000"/>
                  </a:schemeClr>
                </a:solidFill>
                <a:latin typeface="Roboto"/>
              </a:rPr>
              <a:t>. Bu </a:t>
            </a:r>
            <a:r>
              <a:rPr lang="en-US" sz="3200" spc="-9" dirty="0" err="1">
                <a:solidFill>
                  <a:schemeClr val="tx2">
                    <a:lumMod val="50000"/>
                  </a:schemeClr>
                </a:solidFill>
                <a:latin typeface="Roboto"/>
              </a:rPr>
              <a:t>metrik</a:t>
            </a:r>
            <a:r>
              <a:rPr lang="en-US" sz="3200" spc="-9" dirty="0">
                <a:solidFill>
                  <a:schemeClr val="tx2">
                    <a:lumMod val="50000"/>
                  </a:schemeClr>
                </a:solidFill>
                <a:latin typeface="Roboto"/>
              </a:rPr>
              <a:t>, 0–1 (%0-100) </a:t>
            </a:r>
            <a:r>
              <a:rPr lang="en-US" sz="3200" spc="-9" dirty="0" err="1">
                <a:solidFill>
                  <a:schemeClr val="tx2">
                    <a:lumMod val="50000"/>
                  </a:schemeClr>
                </a:solidFill>
                <a:latin typeface="Roboto"/>
              </a:rPr>
              <a:t>arasında</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değişir</a:t>
            </a:r>
            <a:r>
              <a:rPr lang="en-US" sz="3200" spc="-9" dirty="0">
                <a:solidFill>
                  <a:schemeClr val="tx2">
                    <a:lumMod val="50000"/>
                  </a:schemeClr>
                </a:solidFill>
                <a:latin typeface="Roboto"/>
              </a:rPr>
              <a:t>; 0, </a:t>
            </a:r>
            <a:r>
              <a:rPr lang="en-US" sz="3200" spc="-9" dirty="0" err="1">
                <a:solidFill>
                  <a:schemeClr val="tx2">
                    <a:lumMod val="50000"/>
                  </a:schemeClr>
                </a:solidFill>
                <a:latin typeface="Roboto"/>
              </a:rPr>
              <a:t>çakışma</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olmadığını</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çöp</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ve</a:t>
            </a:r>
            <a:r>
              <a:rPr lang="en-US" sz="3200" spc="-9" dirty="0">
                <a:solidFill>
                  <a:schemeClr val="tx2">
                    <a:lumMod val="50000"/>
                  </a:schemeClr>
                </a:solidFill>
                <a:latin typeface="Roboto"/>
              </a:rPr>
              <a:t> 1, </a:t>
            </a:r>
            <a:r>
              <a:rPr lang="en-US" sz="3200" spc="-9" dirty="0" err="1">
                <a:solidFill>
                  <a:schemeClr val="tx2">
                    <a:lumMod val="50000"/>
                  </a:schemeClr>
                </a:solidFill>
                <a:latin typeface="Roboto"/>
              </a:rPr>
              <a:t>mükemmel</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örtüşen</a:t>
            </a:r>
            <a:r>
              <a:rPr lang="en-US" sz="3200" spc="-9" dirty="0">
                <a:solidFill>
                  <a:schemeClr val="tx2">
                    <a:lumMod val="50000"/>
                  </a:schemeClr>
                </a:solidFill>
                <a:latin typeface="Roboto"/>
              </a:rPr>
              <a:t> </a:t>
            </a:r>
            <a:r>
              <a:rPr lang="en-US" sz="3200" spc="-9" dirty="0" err="1">
                <a:solidFill>
                  <a:schemeClr val="tx2">
                    <a:lumMod val="50000"/>
                  </a:schemeClr>
                </a:solidFill>
                <a:latin typeface="Roboto"/>
              </a:rPr>
              <a:t>segmentasyonu</a:t>
            </a:r>
            <a:r>
              <a:rPr lang="en-US" sz="3200" spc="-9" dirty="0">
                <a:solidFill>
                  <a:schemeClr val="tx2">
                    <a:lumMod val="50000"/>
                  </a:schemeClr>
                </a:solidFill>
                <a:latin typeface="Roboto"/>
              </a:rPr>
              <a:t> (fat dub) </a:t>
            </a:r>
            <a:r>
              <a:rPr lang="en-US" sz="3200" spc="-9" dirty="0" err="1">
                <a:solidFill>
                  <a:schemeClr val="tx2">
                    <a:lumMod val="50000"/>
                  </a:schemeClr>
                </a:solidFill>
                <a:latin typeface="Roboto"/>
              </a:rPr>
              <a:t>belirtir</a:t>
            </a:r>
            <a:r>
              <a:rPr lang="en-US" sz="3200" spc="-9" dirty="0">
                <a:solidFill>
                  <a:schemeClr val="tx2">
                    <a:lumMod val="50000"/>
                  </a:schemeClr>
                </a:solidFill>
                <a:latin typeface="Roboto"/>
              </a:rPr>
              <a:t>.</a:t>
            </a:r>
          </a:p>
          <a:p>
            <a:pPr>
              <a:lnSpc>
                <a:spcPts val="3840"/>
              </a:lnSpc>
            </a:pPr>
            <a:endParaRPr lang="en-US" sz="3200" spc="-9" dirty="0">
              <a:solidFill>
                <a:schemeClr val="tx2">
                  <a:lumMod val="50000"/>
                </a:schemeClr>
              </a:solidFill>
              <a:latin typeface="Roboto"/>
            </a:endParaRPr>
          </a:p>
        </p:txBody>
      </p:sp>
      <p:sp>
        <p:nvSpPr>
          <p:cNvPr id="7" name="TextBox 7"/>
          <p:cNvSpPr txBox="1"/>
          <p:nvPr/>
        </p:nvSpPr>
        <p:spPr>
          <a:xfrm>
            <a:off x="1028700" y="8263830"/>
            <a:ext cx="16230600" cy="994470"/>
          </a:xfrm>
          <a:prstGeom prst="rect">
            <a:avLst/>
          </a:prstGeom>
        </p:spPr>
        <p:txBody>
          <a:bodyPr lIns="0" tIns="0" rIns="0" bIns="0" rtlCol="0" anchor="t">
            <a:spAutoFit/>
          </a:bodyPr>
          <a:lstStyle/>
          <a:p>
            <a:pPr>
              <a:lnSpc>
                <a:spcPts val="3840"/>
              </a:lnSpc>
            </a:pPr>
            <a:r>
              <a:rPr lang="en-US" sz="3200" dirty="0" err="1">
                <a:solidFill>
                  <a:schemeClr val="tx2">
                    <a:lumMod val="50000"/>
                  </a:schemeClr>
                </a:solidFill>
                <a:latin typeface="Roboto"/>
              </a:rPr>
              <a:t>Ortalama</a:t>
            </a:r>
            <a:r>
              <a:rPr lang="en-US" sz="3200" dirty="0">
                <a:solidFill>
                  <a:schemeClr val="tx2">
                    <a:lumMod val="50000"/>
                  </a:schemeClr>
                </a:solidFill>
                <a:latin typeface="Roboto"/>
              </a:rPr>
              <a:t> </a:t>
            </a:r>
            <a:r>
              <a:rPr lang="en-US" sz="3200" dirty="0" err="1">
                <a:solidFill>
                  <a:schemeClr val="tx2">
                    <a:lumMod val="50000"/>
                  </a:schemeClr>
                </a:solidFill>
                <a:latin typeface="Roboto"/>
              </a:rPr>
              <a:t>IoU</a:t>
            </a:r>
            <a:r>
              <a:rPr lang="en-US" sz="3200" dirty="0">
                <a:solidFill>
                  <a:schemeClr val="tx2">
                    <a:lumMod val="50000"/>
                  </a:schemeClr>
                </a:solidFill>
                <a:latin typeface="Roboto"/>
              </a:rPr>
              <a:t> : </a:t>
            </a:r>
            <a:r>
              <a:rPr lang="en-US" sz="3200" dirty="0" err="1">
                <a:solidFill>
                  <a:schemeClr val="tx2">
                    <a:lumMod val="50000"/>
                  </a:schemeClr>
                </a:solidFill>
                <a:latin typeface="Roboto"/>
              </a:rPr>
              <a:t>İkili</a:t>
            </a:r>
            <a:r>
              <a:rPr lang="en-US" sz="3200" dirty="0">
                <a:solidFill>
                  <a:schemeClr val="tx2">
                    <a:lumMod val="50000"/>
                  </a:schemeClr>
                </a:solidFill>
                <a:latin typeface="Roboto"/>
              </a:rPr>
              <a:t> (</a:t>
            </a:r>
            <a:r>
              <a:rPr lang="en-US" sz="3200" dirty="0" err="1">
                <a:solidFill>
                  <a:schemeClr val="tx2">
                    <a:lumMod val="50000"/>
                  </a:schemeClr>
                </a:solidFill>
                <a:latin typeface="Roboto"/>
              </a:rPr>
              <a:t>iki</a:t>
            </a:r>
            <a:r>
              <a:rPr lang="en-US" sz="3200" dirty="0">
                <a:solidFill>
                  <a:schemeClr val="tx2">
                    <a:lumMod val="50000"/>
                  </a:schemeClr>
                </a:solidFill>
                <a:latin typeface="Roboto"/>
              </a:rPr>
              <a:t> </a:t>
            </a:r>
            <a:r>
              <a:rPr lang="en-US" sz="3200" dirty="0" err="1">
                <a:solidFill>
                  <a:schemeClr val="tx2">
                    <a:lumMod val="50000"/>
                  </a:schemeClr>
                </a:solidFill>
                <a:latin typeface="Roboto"/>
              </a:rPr>
              <a:t>sınıf</a:t>
            </a:r>
            <a:r>
              <a:rPr lang="en-US" sz="3200" dirty="0">
                <a:solidFill>
                  <a:schemeClr val="tx2">
                    <a:lumMod val="50000"/>
                  </a:schemeClr>
                </a:solidFill>
                <a:latin typeface="Roboto"/>
              </a:rPr>
              <a:t>) </a:t>
            </a:r>
            <a:r>
              <a:rPr lang="en-US" sz="3200" dirty="0" err="1">
                <a:solidFill>
                  <a:schemeClr val="tx2">
                    <a:lumMod val="50000"/>
                  </a:schemeClr>
                </a:solidFill>
                <a:latin typeface="Roboto"/>
              </a:rPr>
              <a:t>veya</a:t>
            </a:r>
            <a:r>
              <a:rPr lang="en-US" sz="3200" dirty="0">
                <a:solidFill>
                  <a:schemeClr val="tx2">
                    <a:lumMod val="50000"/>
                  </a:schemeClr>
                </a:solidFill>
                <a:latin typeface="Roboto"/>
              </a:rPr>
              <a:t> </a:t>
            </a:r>
            <a:r>
              <a:rPr lang="en-US" sz="3200" dirty="0" err="1">
                <a:solidFill>
                  <a:schemeClr val="tx2">
                    <a:lumMod val="50000"/>
                  </a:schemeClr>
                </a:solidFill>
                <a:latin typeface="Roboto"/>
              </a:rPr>
              <a:t>çok</a:t>
            </a:r>
            <a:r>
              <a:rPr lang="en-US" sz="3200" dirty="0">
                <a:solidFill>
                  <a:schemeClr val="tx2">
                    <a:lumMod val="50000"/>
                  </a:schemeClr>
                </a:solidFill>
                <a:latin typeface="Roboto"/>
              </a:rPr>
              <a:t> </a:t>
            </a:r>
            <a:r>
              <a:rPr lang="en-US" sz="3200" dirty="0" err="1">
                <a:solidFill>
                  <a:schemeClr val="tx2">
                    <a:lumMod val="50000"/>
                  </a:schemeClr>
                </a:solidFill>
                <a:latin typeface="Roboto"/>
              </a:rPr>
              <a:t>sınıflı</a:t>
            </a:r>
            <a:r>
              <a:rPr lang="en-US" sz="3200" dirty="0">
                <a:solidFill>
                  <a:schemeClr val="tx2">
                    <a:lumMod val="50000"/>
                  </a:schemeClr>
                </a:solidFill>
                <a:latin typeface="Roboto"/>
              </a:rPr>
              <a:t> </a:t>
            </a:r>
            <a:r>
              <a:rPr lang="en-US" sz="3200" dirty="0" err="1">
                <a:solidFill>
                  <a:schemeClr val="tx2">
                    <a:lumMod val="50000"/>
                  </a:schemeClr>
                </a:solidFill>
                <a:latin typeface="Roboto"/>
              </a:rPr>
              <a:t>segmentasyon</a:t>
            </a:r>
            <a:r>
              <a:rPr lang="en-US" sz="3200" dirty="0">
                <a:solidFill>
                  <a:schemeClr val="tx2">
                    <a:lumMod val="50000"/>
                  </a:schemeClr>
                </a:solidFill>
                <a:latin typeface="Roboto"/>
              </a:rPr>
              <a:t>, </a:t>
            </a:r>
            <a:r>
              <a:rPr lang="en-US" sz="3200" dirty="0" err="1">
                <a:solidFill>
                  <a:schemeClr val="tx2">
                    <a:lumMod val="50000"/>
                  </a:schemeClr>
                </a:solidFill>
                <a:latin typeface="Roboto"/>
              </a:rPr>
              <a:t>görüntünün</a:t>
            </a:r>
            <a:r>
              <a:rPr lang="en-US" sz="3200" dirty="0">
                <a:solidFill>
                  <a:schemeClr val="tx2">
                    <a:lumMod val="50000"/>
                  </a:schemeClr>
                </a:solidFill>
                <a:latin typeface="Roboto"/>
              </a:rPr>
              <a:t> </a:t>
            </a:r>
            <a:r>
              <a:rPr lang="en-US" sz="3200" dirty="0" err="1">
                <a:solidFill>
                  <a:schemeClr val="tx2">
                    <a:lumMod val="50000"/>
                  </a:schemeClr>
                </a:solidFill>
                <a:latin typeface="Roboto"/>
              </a:rPr>
              <a:t>ortalama</a:t>
            </a:r>
            <a:r>
              <a:rPr lang="en-US" sz="3200" dirty="0">
                <a:solidFill>
                  <a:schemeClr val="tx2">
                    <a:lumMod val="50000"/>
                  </a:schemeClr>
                </a:solidFill>
                <a:latin typeface="Roboto"/>
              </a:rPr>
              <a:t> </a:t>
            </a:r>
            <a:r>
              <a:rPr lang="en-US" sz="3200" dirty="0" err="1">
                <a:solidFill>
                  <a:schemeClr val="tx2">
                    <a:lumMod val="50000"/>
                  </a:schemeClr>
                </a:solidFill>
                <a:latin typeface="Roboto"/>
              </a:rPr>
              <a:t>IoU'su</a:t>
            </a:r>
            <a:r>
              <a:rPr lang="en-US" sz="3200" dirty="0">
                <a:solidFill>
                  <a:schemeClr val="tx2">
                    <a:lumMod val="50000"/>
                  </a:schemeClr>
                </a:solidFill>
                <a:latin typeface="Roboto"/>
              </a:rPr>
              <a:t>, her </a:t>
            </a:r>
            <a:r>
              <a:rPr lang="en-US" sz="3200" dirty="0" err="1">
                <a:solidFill>
                  <a:schemeClr val="tx2">
                    <a:lumMod val="50000"/>
                  </a:schemeClr>
                </a:solidFill>
                <a:latin typeface="Roboto"/>
              </a:rPr>
              <a:t>sınıfın</a:t>
            </a:r>
            <a:r>
              <a:rPr lang="en-US" sz="3200" dirty="0">
                <a:solidFill>
                  <a:schemeClr val="tx2">
                    <a:lumMod val="50000"/>
                  </a:schemeClr>
                </a:solidFill>
                <a:latin typeface="Roboto"/>
              </a:rPr>
              <a:t> </a:t>
            </a:r>
            <a:r>
              <a:rPr lang="en-US" sz="3200" dirty="0" err="1">
                <a:solidFill>
                  <a:schemeClr val="tx2">
                    <a:lumMod val="50000"/>
                  </a:schemeClr>
                </a:solidFill>
                <a:latin typeface="Roboto"/>
              </a:rPr>
              <a:t>IoU'su</a:t>
            </a:r>
            <a:r>
              <a:rPr lang="en-US" sz="3200" dirty="0">
                <a:solidFill>
                  <a:schemeClr val="tx2">
                    <a:lumMod val="50000"/>
                  </a:schemeClr>
                </a:solidFill>
                <a:latin typeface="Roboto"/>
              </a:rPr>
              <a:t> </a:t>
            </a:r>
            <a:r>
              <a:rPr lang="en-US" sz="3200" dirty="0" err="1">
                <a:solidFill>
                  <a:schemeClr val="tx2">
                    <a:lumMod val="50000"/>
                  </a:schemeClr>
                </a:solidFill>
                <a:latin typeface="Roboto"/>
              </a:rPr>
              <a:t>alınarak</a:t>
            </a:r>
            <a:r>
              <a:rPr lang="en-US" sz="3200" dirty="0">
                <a:solidFill>
                  <a:schemeClr val="tx2">
                    <a:lumMod val="50000"/>
                  </a:schemeClr>
                </a:solidFill>
                <a:latin typeface="Roboto"/>
              </a:rPr>
              <a:t> </a:t>
            </a:r>
            <a:r>
              <a:rPr lang="en-US" sz="3200" dirty="0" err="1">
                <a:solidFill>
                  <a:schemeClr val="tx2">
                    <a:lumMod val="50000"/>
                  </a:schemeClr>
                </a:solidFill>
                <a:latin typeface="Roboto"/>
              </a:rPr>
              <a:t>ve</a:t>
            </a:r>
            <a:r>
              <a:rPr lang="en-US" sz="3200" dirty="0">
                <a:solidFill>
                  <a:schemeClr val="tx2">
                    <a:lumMod val="50000"/>
                  </a:schemeClr>
                </a:solidFill>
                <a:latin typeface="Roboto"/>
              </a:rPr>
              <a:t> </a:t>
            </a:r>
            <a:r>
              <a:rPr lang="en-US" sz="3200" dirty="0" err="1">
                <a:solidFill>
                  <a:schemeClr val="tx2">
                    <a:lumMod val="50000"/>
                  </a:schemeClr>
                </a:solidFill>
                <a:latin typeface="Roboto"/>
              </a:rPr>
              <a:t>ortalaması</a:t>
            </a:r>
            <a:r>
              <a:rPr lang="en-US" sz="3200" dirty="0">
                <a:solidFill>
                  <a:schemeClr val="tx2">
                    <a:lumMod val="50000"/>
                  </a:schemeClr>
                </a:solidFill>
                <a:latin typeface="Roboto"/>
              </a:rPr>
              <a:t> </a:t>
            </a:r>
            <a:r>
              <a:rPr lang="en-US" sz="3200" dirty="0" err="1">
                <a:solidFill>
                  <a:schemeClr val="tx2">
                    <a:lumMod val="50000"/>
                  </a:schemeClr>
                </a:solidFill>
                <a:latin typeface="Roboto"/>
              </a:rPr>
              <a:t>alınarak</a:t>
            </a:r>
            <a:r>
              <a:rPr lang="en-US" sz="3200" dirty="0">
                <a:solidFill>
                  <a:schemeClr val="tx2">
                    <a:lumMod val="50000"/>
                  </a:schemeClr>
                </a:solidFill>
                <a:latin typeface="Roboto"/>
              </a:rPr>
              <a:t> </a:t>
            </a:r>
            <a:r>
              <a:rPr lang="en-US" sz="3200" dirty="0" err="1">
                <a:solidFill>
                  <a:schemeClr val="tx2">
                    <a:lumMod val="50000"/>
                  </a:schemeClr>
                </a:solidFill>
                <a:latin typeface="Roboto"/>
              </a:rPr>
              <a:t>hesaplanır</a:t>
            </a:r>
            <a:r>
              <a:rPr lang="en-US" sz="3200" dirty="0">
                <a:solidFill>
                  <a:schemeClr val="tx2">
                    <a:lumMod val="50000"/>
                  </a:schemeClr>
                </a:solidFill>
                <a:latin typeface="Roboto"/>
              </a:rPr>
              <a: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4"/>
          <p:cNvSpPr txBox="1"/>
          <p:nvPr/>
        </p:nvSpPr>
        <p:spPr>
          <a:xfrm>
            <a:off x="838199" y="1866900"/>
            <a:ext cx="16230600" cy="7797006"/>
          </a:xfrm>
          <a:prstGeom prst="rect">
            <a:avLst/>
          </a:prstGeom>
        </p:spPr>
        <p:txBody>
          <a:bodyPr lIns="0" tIns="0" rIns="0" bIns="0" rtlCol="0" anchor="t">
            <a:spAutoFit/>
          </a:bodyPr>
          <a:lstStyle/>
          <a:p>
            <a:pPr>
              <a:lnSpc>
                <a:spcPts val="3840"/>
              </a:lnSpc>
            </a:pPr>
            <a:r>
              <a:rPr lang="tr-TR" sz="3200" spc="-9" dirty="0" smtClean="0">
                <a:solidFill>
                  <a:srgbClr val="0070C0"/>
                </a:solidFill>
                <a:latin typeface="Roboto" panose="020B0604020202020204" charset="0"/>
                <a:ea typeface="Roboto" panose="020B0604020202020204" charset="0"/>
              </a:rPr>
              <a:t>Hazırlama</a:t>
            </a:r>
          </a:p>
          <a:p>
            <a:pPr marL="457200" indent="-457200">
              <a:lnSpc>
                <a:spcPts val="3840"/>
              </a:lnSpc>
              <a:buFont typeface="Arial" panose="020B0604020202020204" pitchFamily="34" charset="0"/>
              <a:buChar char="•"/>
            </a:pPr>
            <a:r>
              <a:rPr lang="tr-TR" sz="3200" spc="-9" dirty="0" smtClean="0">
                <a:solidFill>
                  <a:schemeClr val="tx2">
                    <a:lumMod val="50000"/>
                  </a:schemeClr>
                </a:solidFill>
                <a:latin typeface="Roboto" panose="020B0604020202020204" charset="0"/>
                <a:ea typeface="Roboto" panose="020B0604020202020204" charset="0"/>
              </a:rPr>
              <a:t>Veri seti başarının anahtarıdır.</a:t>
            </a:r>
          </a:p>
          <a:p>
            <a:pPr>
              <a:lnSpc>
                <a:spcPts val="3840"/>
              </a:lnSpc>
            </a:pPr>
            <a:endParaRPr lang="tr-TR" sz="3200" spc="-3" dirty="0">
              <a:solidFill>
                <a:schemeClr val="tx2">
                  <a:lumMod val="50000"/>
                </a:schemeClr>
              </a:solidFill>
              <a:latin typeface="Roboto" panose="020B0604020202020204" charset="0"/>
              <a:ea typeface="Roboto" panose="020B0604020202020204" charset="0"/>
            </a:endParaRPr>
          </a:p>
          <a:p>
            <a:pPr marL="457200" indent="-457200">
              <a:lnSpc>
                <a:spcPts val="3840"/>
              </a:lnSpc>
              <a:buFont typeface="Arial" panose="020B0604020202020204" pitchFamily="34" charset="0"/>
              <a:buChar char="•"/>
            </a:pPr>
            <a:r>
              <a:rPr lang="tr-TR" sz="3200" spc="-3" dirty="0" smtClean="0">
                <a:solidFill>
                  <a:schemeClr val="tx2">
                    <a:lumMod val="50000"/>
                  </a:schemeClr>
                </a:solidFill>
                <a:latin typeface="Roboto" panose="020B0604020202020204" charset="0"/>
                <a:ea typeface="Roboto" panose="020B0604020202020204" charset="0"/>
              </a:rPr>
              <a:t>Veri seti hazırlarken </a:t>
            </a:r>
            <a:r>
              <a:rPr lang="tr-TR" sz="3200" spc="-3" dirty="0" err="1" smtClean="0">
                <a:solidFill>
                  <a:schemeClr val="tx2">
                    <a:lumMod val="50000"/>
                  </a:schemeClr>
                </a:solidFill>
                <a:latin typeface="Roboto" panose="020B0604020202020204" charset="0"/>
                <a:ea typeface="Roboto" panose="020B0604020202020204" charset="0"/>
              </a:rPr>
              <a:t>açısal</a:t>
            </a:r>
            <a:r>
              <a:rPr lang="tr-TR" sz="3200" spc="-3" dirty="0" smtClean="0">
                <a:solidFill>
                  <a:schemeClr val="tx2">
                    <a:lumMod val="50000"/>
                  </a:schemeClr>
                </a:solidFill>
                <a:latin typeface="Roboto" panose="020B0604020202020204" charset="0"/>
                <a:ea typeface="Roboto" panose="020B0604020202020204" charset="0"/>
              </a:rPr>
              <a:t> ve </a:t>
            </a:r>
            <a:r>
              <a:rPr lang="tr-TR" sz="3200" spc="-3" dirty="0" err="1" smtClean="0">
                <a:solidFill>
                  <a:schemeClr val="tx2">
                    <a:lumMod val="50000"/>
                  </a:schemeClr>
                </a:solidFill>
                <a:latin typeface="Roboto" panose="020B0604020202020204" charset="0"/>
                <a:ea typeface="Roboto" panose="020B0604020202020204" charset="0"/>
              </a:rPr>
              <a:t>ortamsal</a:t>
            </a:r>
            <a:r>
              <a:rPr lang="tr-TR" sz="3200" spc="-3" dirty="0" smtClean="0">
                <a:solidFill>
                  <a:schemeClr val="tx2">
                    <a:lumMod val="50000"/>
                  </a:schemeClr>
                </a:solidFill>
                <a:latin typeface="Roboto" panose="020B0604020202020204" charset="0"/>
                <a:ea typeface="Roboto" panose="020B0604020202020204" charset="0"/>
              </a:rPr>
              <a:t> farklılıklara dikkat edilmelidir.</a:t>
            </a:r>
          </a:p>
          <a:p>
            <a:pPr marL="457200" indent="-457200">
              <a:lnSpc>
                <a:spcPts val="3840"/>
              </a:lnSpc>
              <a:buFont typeface="Arial" panose="020B0604020202020204" pitchFamily="34" charset="0"/>
              <a:buChar char="•"/>
            </a:pPr>
            <a:endParaRPr lang="tr-TR" sz="3200" spc="-3" dirty="0" smtClean="0">
              <a:solidFill>
                <a:schemeClr val="tx2">
                  <a:lumMod val="50000"/>
                </a:schemeClr>
              </a:solidFill>
              <a:latin typeface="Roboto" panose="020B0604020202020204" charset="0"/>
              <a:ea typeface="Roboto" panose="020B0604020202020204" charset="0"/>
            </a:endParaRPr>
          </a:p>
          <a:p>
            <a:pPr marL="457200" indent="-457200">
              <a:lnSpc>
                <a:spcPts val="3840"/>
              </a:lnSpc>
              <a:buFont typeface="Arial" panose="020B0604020202020204" pitchFamily="34" charset="0"/>
              <a:buChar char="•"/>
            </a:pPr>
            <a:r>
              <a:rPr lang="tr-TR" sz="3200" spc="-3" dirty="0" smtClean="0">
                <a:solidFill>
                  <a:schemeClr val="tx2">
                    <a:lumMod val="50000"/>
                  </a:schemeClr>
                </a:solidFill>
                <a:latin typeface="Roboto" panose="020B0604020202020204" charset="0"/>
                <a:ea typeface="Roboto" panose="020B0604020202020204" charset="0"/>
              </a:rPr>
              <a:t>Aynı ortam ve açıdan çekim yapmak eğitim aşamasında aşırı öğrenmeye yol açar.</a:t>
            </a:r>
          </a:p>
          <a:p>
            <a:pPr marL="457200" indent="-457200">
              <a:lnSpc>
                <a:spcPts val="3840"/>
              </a:lnSpc>
              <a:buFont typeface="Arial" panose="020B0604020202020204" pitchFamily="34" charset="0"/>
              <a:buChar char="•"/>
            </a:pPr>
            <a:endParaRPr lang="tr-TR" sz="3200" spc="-3" dirty="0" smtClean="0">
              <a:solidFill>
                <a:schemeClr val="tx2">
                  <a:lumMod val="50000"/>
                </a:schemeClr>
              </a:solidFill>
              <a:latin typeface="Roboto" panose="020B0604020202020204" charset="0"/>
              <a:ea typeface="Roboto" panose="020B0604020202020204" charset="0"/>
            </a:endParaRPr>
          </a:p>
          <a:p>
            <a:pPr marL="457200" indent="-457200">
              <a:lnSpc>
                <a:spcPts val="3840"/>
              </a:lnSpc>
              <a:buFont typeface="Arial" panose="020B0604020202020204" pitchFamily="34" charset="0"/>
              <a:buChar char="•"/>
            </a:pPr>
            <a:r>
              <a:rPr lang="tr-TR" sz="3200" spc="-3" dirty="0" smtClean="0">
                <a:solidFill>
                  <a:schemeClr val="tx2">
                    <a:lumMod val="50000"/>
                  </a:schemeClr>
                </a:solidFill>
                <a:latin typeface="Roboto" panose="020B0604020202020204" charset="0"/>
                <a:ea typeface="Roboto" panose="020B0604020202020204" charset="0"/>
              </a:rPr>
              <a:t>Veri setinin eğitim kısmını gereğinden düşük tutmak az öğrenmeye yol açar.</a:t>
            </a:r>
          </a:p>
          <a:p>
            <a:pPr marL="457200" indent="-457200">
              <a:lnSpc>
                <a:spcPts val="3840"/>
              </a:lnSpc>
              <a:buFont typeface="Arial" panose="020B0604020202020204" pitchFamily="34" charset="0"/>
              <a:buChar char="•"/>
            </a:pPr>
            <a:endParaRPr lang="tr-TR" sz="3200" spc="-3" dirty="0">
              <a:solidFill>
                <a:schemeClr val="tx2">
                  <a:lumMod val="50000"/>
                </a:schemeClr>
              </a:solidFill>
              <a:latin typeface="Roboto" panose="020B0604020202020204" charset="0"/>
              <a:ea typeface="Roboto" panose="020B0604020202020204" charset="0"/>
            </a:endParaRPr>
          </a:p>
          <a:p>
            <a:pPr>
              <a:lnSpc>
                <a:spcPts val="3840"/>
              </a:lnSpc>
            </a:pPr>
            <a:r>
              <a:rPr lang="tr-TR" sz="3200" spc="-3" dirty="0" smtClean="0">
                <a:solidFill>
                  <a:srgbClr val="0070C0"/>
                </a:solidFill>
                <a:latin typeface="Roboto" panose="020B0604020202020204" charset="0"/>
                <a:ea typeface="Roboto" panose="020B0604020202020204" charset="0"/>
              </a:rPr>
              <a:t>Etiketleme</a:t>
            </a:r>
          </a:p>
          <a:p>
            <a:pPr marL="514350" indent="-514350">
              <a:lnSpc>
                <a:spcPts val="3840"/>
              </a:lnSpc>
              <a:buFont typeface="Arial" panose="020B0604020202020204" pitchFamily="34" charset="0"/>
              <a:buChar char="•"/>
            </a:pPr>
            <a:r>
              <a:rPr lang="tr-TR" sz="3200" spc="-3" dirty="0" smtClean="0">
                <a:solidFill>
                  <a:schemeClr val="tx2">
                    <a:lumMod val="50000"/>
                  </a:schemeClr>
                </a:solidFill>
                <a:latin typeface="Roboto" panose="020B0604020202020204" charset="0"/>
                <a:ea typeface="Roboto" panose="020B0604020202020204" charset="0"/>
              </a:rPr>
              <a:t>Yapay zekaya objeyi veya objeleri öğretmeye yarayan bir yöntemdir.</a:t>
            </a:r>
          </a:p>
          <a:p>
            <a:pPr marL="514350" indent="-514350">
              <a:lnSpc>
                <a:spcPts val="3840"/>
              </a:lnSpc>
              <a:buFont typeface="Arial" panose="020B0604020202020204" pitchFamily="34" charset="0"/>
              <a:buChar char="•"/>
            </a:pPr>
            <a:endParaRPr lang="tr-TR" sz="3200" spc="-3" dirty="0" smtClean="0">
              <a:solidFill>
                <a:schemeClr val="tx2">
                  <a:lumMod val="50000"/>
                </a:schemeClr>
              </a:solidFill>
              <a:latin typeface="Roboto" panose="020B0604020202020204" charset="0"/>
              <a:ea typeface="Roboto" panose="020B0604020202020204" charset="0"/>
            </a:endParaRPr>
          </a:p>
          <a:p>
            <a:pPr marL="514350" indent="-514350">
              <a:lnSpc>
                <a:spcPts val="3840"/>
              </a:lnSpc>
              <a:buFont typeface="Arial" panose="020B0604020202020204" pitchFamily="34" charset="0"/>
              <a:buChar char="•"/>
            </a:pPr>
            <a:r>
              <a:rPr lang="tr-TR" sz="3200" spc="-3" dirty="0" smtClean="0">
                <a:solidFill>
                  <a:schemeClr val="tx2">
                    <a:lumMod val="50000"/>
                  </a:schemeClr>
                </a:solidFill>
                <a:latin typeface="Roboto" panose="020B0604020202020204" charset="0"/>
                <a:ea typeface="Roboto" panose="020B0604020202020204" charset="0"/>
              </a:rPr>
              <a:t>Objeyi lokalize ederken başlangıç ve bitiş noktaları seçilmelidir.</a:t>
            </a:r>
          </a:p>
          <a:p>
            <a:pPr marL="514350" indent="-514350">
              <a:lnSpc>
                <a:spcPts val="3840"/>
              </a:lnSpc>
              <a:buFont typeface="Arial" panose="020B0604020202020204" pitchFamily="34" charset="0"/>
              <a:buChar char="•"/>
            </a:pPr>
            <a:endParaRPr lang="tr-TR" sz="3200" spc="-3" dirty="0" smtClean="0">
              <a:solidFill>
                <a:schemeClr val="tx2">
                  <a:lumMod val="50000"/>
                </a:schemeClr>
              </a:solidFill>
              <a:latin typeface="Roboto" panose="020B0604020202020204" charset="0"/>
              <a:ea typeface="Roboto" panose="020B0604020202020204" charset="0"/>
            </a:endParaRPr>
          </a:p>
          <a:p>
            <a:pPr marL="514350" indent="-514350">
              <a:lnSpc>
                <a:spcPts val="3840"/>
              </a:lnSpc>
              <a:buFont typeface="Arial" panose="020B0604020202020204" pitchFamily="34" charset="0"/>
              <a:buChar char="•"/>
            </a:pPr>
            <a:r>
              <a:rPr lang="tr-TR" sz="3200" spc="-3" dirty="0" smtClean="0">
                <a:solidFill>
                  <a:schemeClr val="tx2">
                    <a:lumMod val="50000"/>
                  </a:schemeClr>
                </a:solidFill>
                <a:latin typeface="Roboto" panose="020B0604020202020204" charset="0"/>
                <a:ea typeface="Roboto" panose="020B0604020202020204" charset="0"/>
              </a:rPr>
              <a:t>Objeyi tam olarak ifade etmeyecek obje etiketlenmemelidir.</a:t>
            </a:r>
          </a:p>
          <a:p>
            <a:pPr>
              <a:lnSpc>
                <a:spcPts val="3840"/>
              </a:lnSpc>
            </a:pPr>
            <a:endParaRPr lang="tr-TR" sz="3200" spc="-9" dirty="0" smtClean="0">
              <a:solidFill>
                <a:schemeClr val="tx2">
                  <a:lumMod val="50000"/>
                </a:schemeClr>
              </a:solidFill>
              <a:latin typeface="Roboto" panose="020B0604020202020204" charset="0"/>
              <a:ea typeface="Roboto" panose="020B0604020202020204" charset="0"/>
            </a:endParaRPr>
          </a:p>
        </p:txBody>
      </p:sp>
      <p:sp>
        <p:nvSpPr>
          <p:cNvPr id="3" name="TextBox 5"/>
          <p:cNvSpPr txBox="1"/>
          <p:nvPr/>
        </p:nvSpPr>
        <p:spPr>
          <a:xfrm>
            <a:off x="1923088" y="723900"/>
            <a:ext cx="14060823" cy="915178"/>
          </a:xfrm>
          <a:prstGeom prst="rect">
            <a:avLst/>
          </a:prstGeom>
        </p:spPr>
        <p:txBody>
          <a:bodyPr lIns="0" tIns="0" rIns="0" bIns="0" rtlCol="0" anchor="t">
            <a:spAutoFit/>
          </a:bodyPr>
          <a:lstStyle/>
          <a:p>
            <a:pPr algn="ctr">
              <a:lnSpc>
                <a:spcPts val="7131"/>
              </a:lnSpc>
            </a:pPr>
            <a:r>
              <a:rPr lang="tr-TR" sz="5943" dirty="0" err="1" smtClean="0">
                <a:solidFill>
                  <a:srgbClr val="0070C0"/>
                </a:solidFill>
                <a:latin typeface="HK Grotesk Medium Bold"/>
              </a:rPr>
              <a:t>Veriseti</a:t>
            </a:r>
            <a:r>
              <a:rPr lang="tr-TR" sz="5943" dirty="0" smtClean="0">
                <a:solidFill>
                  <a:srgbClr val="0070C0"/>
                </a:solidFill>
                <a:latin typeface="HK Grotesk Medium Bold"/>
              </a:rPr>
              <a:t> Hazırlama Ve Etiketleme</a:t>
            </a:r>
            <a:endParaRPr lang="en-US" sz="5943" dirty="0">
              <a:solidFill>
                <a:srgbClr val="0070C0"/>
              </a:solidFill>
              <a:latin typeface="HK Grotesk Medium Bold"/>
            </a:endParaRPr>
          </a:p>
        </p:txBody>
      </p:sp>
    </p:spTree>
    <p:extLst>
      <p:ext uri="{BB962C8B-B14F-4D97-AF65-F5344CB8AC3E}">
        <p14:creationId xmlns:p14="http://schemas.microsoft.com/office/powerpoint/2010/main" val="1792280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16" name="Resim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2595" y="577120"/>
            <a:ext cx="2880000" cy="2880000"/>
          </a:xfrm>
          <a:prstGeom prst="rect">
            <a:avLst/>
          </a:prstGeom>
        </p:spPr>
      </p:pic>
      <p:pic>
        <p:nvPicPr>
          <p:cNvPr id="18" name="Resim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06200" y="566509"/>
            <a:ext cx="2880000" cy="2880000"/>
          </a:xfrm>
          <a:prstGeom prst="rect">
            <a:avLst/>
          </a:prstGeom>
        </p:spPr>
      </p:pic>
      <p:pic>
        <p:nvPicPr>
          <p:cNvPr id="19" name="Resim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2977" y="3457685"/>
            <a:ext cx="2880000" cy="2880000"/>
          </a:xfrm>
          <a:prstGeom prst="rect">
            <a:avLst/>
          </a:prstGeom>
        </p:spPr>
      </p:pic>
      <p:pic>
        <p:nvPicPr>
          <p:cNvPr id="20" name="Resim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23335" y="3446509"/>
            <a:ext cx="2880000" cy="2880000"/>
          </a:xfrm>
          <a:prstGeom prst="rect">
            <a:avLst/>
          </a:prstGeom>
        </p:spPr>
      </p:pic>
      <p:pic>
        <p:nvPicPr>
          <p:cNvPr id="21" name="Resim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06200" y="3446509"/>
            <a:ext cx="2880000" cy="2880000"/>
          </a:xfrm>
          <a:prstGeom prst="rect">
            <a:avLst/>
          </a:prstGeom>
        </p:spPr>
      </p:pic>
      <p:pic>
        <p:nvPicPr>
          <p:cNvPr id="22" name="Resim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23335" y="6326509"/>
            <a:ext cx="2880000" cy="2880000"/>
          </a:xfrm>
          <a:prstGeom prst="rect">
            <a:avLst/>
          </a:prstGeom>
        </p:spPr>
      </p:pic>
      <p:pic>
        <p:nvPicPr>
          <p:cNvPr id="23" name="Resim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03335" y="6314016"/>
            <a:ext cx="2880000" cy="2880000"/>
          </a:xfrm>
          <a:prstGeom prst="rect">
            <a:avLst/>
          </a:prstGeom>
        </p:spPr>
      </p:pic>
      <p:pic>
        <p:nvPicPr>
          <p:cNvPr id="24" name="Resim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41903" y="6304158"/>
            <a:ext cx="2880000" cy="2880000"/>
          </a:xfrm>
          <a:prstGeom prst="rect">
            <a:avLst/>
          </a:prstGeom>
        </p:spPr>
      </p:pic>
      <p:pic>
        <p:nvPicPr>
          <p:cNvPr id="25" name="Resim 2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26200" y="566509"/>
            <a:ext cx="2880000" cy="2880000"/>
          </a:xfrm>
          <a:prstGeom prst="rect">
            <a:avLst/>
          </a:prstGeom>
        </p:spPr>
      </p:pic>
      <p:pic>
        <p:nvPicPr>
          <p:cNvPr id="26" name="Resim 2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859895" y="6326509"/>
            <a:ext cx="2880000" cy="2880000"/>
          </a:xfrm>
          <a:prstGeom prst="rect">
            <a:avLst/>
          </a:prstGeom>
        </p:spPr>
      </p:pic>
      <p:pic>
        <p:nvPicPr>
          <p:cNvPr id="28" name="Resim 2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43335" y="3446509"/>
            <a:ext cx="2880000" cy="2880000"/>
          </a:xfrm>
          <a:prstGeom prst="rect">
            <a:avLst/>
          </a:prstGeom>
        </p:spPr>
      </p:pic>
      <p:pic>
        <p:nvPicPr>
          <p:cNvPr id="3" name="Resim 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54106" y="567638"/>
            <a:ext cx="2877741" cy="2877741"/>
          </a:xfrm>
          <a:prstGeom prst="rect">
            <a:avLst/>
          </a:prstGeom>
        </p:spPr>
      </p:pic>
    </p:spTree>
    <p:extLst>
      <p:ext uri="{BB962C8B-B14F-4D97-AF65-F5344CB8AC3E}">
        <p14:creationId xmlns:p14="http://schemas.microsoft.com/office/powerpoint/2010/main" val="2840879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35" y="8724900"/>
            <a:ext cx="4321199" cy="1312770"/>
          </a:xfrm>
          <a:prstGeom prst="rect">
            <a:avLst/>
          </a:prstGeom>
        </p:spPr>
      </p:pic>
      <p:pic>
        <p:nvPicPr>
          <p:cNvPr id="6" name="Resi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070" y="266700"/>
            <a:ext cx="14562730" cy="8288558"/>
          </a:xfrm>
          <a:prstGeom prst="rect">
            <a:avLst/>
          </a:prstGeom>
        </p:spPr>
      </p:pic>
    </p:spTree>
    <p:extLst>
      <p:ext uri="{BB962C8B-B14F-4D97-AF65-F5344CB8AC3E}">
        <p14:creationId xmlns:p14="http://schemas.microsoft.com/office/powerpoint/2010/main" val="3891831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4"/>
          <p:cNvSpPr txBox="1"/>
          <p:nvPr/>
        </p:nvSpPr>
        <p:spPr>
          <a:xfrm>
            <a:off x="838200" y="1943100"/>
            <a:ext cx="16230600" cy="5847755"/>
          </a:xfrm>
          <a:prstGeom prst="rect">
            <a:avLst/>
          </a:prstGeom>
        </p:spPr>
        <p:txBody>
          <a:bodyPr lIns="0" tIns="0" rIns="0" bIns="0" rtlCol="0" anchor="t">
            <a:spAutoFit/>
          </a:bodyPr>
          <a:lstStyle/>
          <a:p>
            <a:pPr marL="457200" indent="-457200">
              <a:lnSpc>
                <a:spcPts val="3840"/>
              </a:lnSpc>
              <a:buFont typeface="Arial" panose="020B0604020202020204" pitchFamily="34" charset="0"/>
              <a:buChar char="•"/>
            </a:pPr>
            <a:endParaRPr lang="tr-TR" sz="3200" spc="-9" dirty="0" smtClean="0">
              <a:solidFill>
                <a:schemeClr val="tx2">
                  <a:lumMod val="50000"/>
                </a:schemeClr>
              </a:solidFill>
              <a:latin typeface="Roboto" panose="020B0604020202020204" charset="0"/>
              <a:ea typeface="Roboto" panose="020B0604020202020204" charset="0"/>
            </a:endParaRPr>
          </a:p>
          <a:p>
            <a:pPr marL="457200" indent="-457200">
              <a:lnSpc>
                <a:spcPts val="3840"/>
              </a:lnSpc>
              <a:buFont typeface="Arial" panose="020B0604020202020204" pitchFamily="34" charset="0"/>
              <a:buChar char="•"/>
            </a:pPr>
            <a:r>
              <a:rPr lang="tr-TR" sz="3200" spc="-9" dirty="0" smtClean="0">
                <a:solidFill>
                  <a:schemeClr val="tx2">
                    <a:lumMod val="50000"/>
                  </a:schemeClr>
                </a:solidFill>
                <a:latin typeface="Roboto" panose="020B0604020202020204" charset="0"/>
                <a:ea typeface="Roboto" panose="020B0604020202020204" charset="0"/>
              </a:rPr>
              <a:t>Data seti kullanılacak yönteme göre uygun </a:t>
            </a:r>
            <a:r>
              <a:rPr lang="tr-TR" sz="3200" spc="-9" dirty="0" err="1" smtClean="0">
                <a:solidFill>
                  <a:schemeClr val="tx2">
                    <a:lumMod val="50000"/>
                  </a:schemeClr>
                </a:solidFill>
                <a:latin typeface="Roboto" panose="020B0604020202020204" charset="0"/>
                <a:ea typeface="Roboto" panose="020B0604020202020204" charset="0"/>
              </a:rPr>
              <a:t>lokasyona</a:t>
            </a:r>
            <a:r>
              <a:rPr lang="tr-TR" sz="3200" spc="-9" dirty="0" smtClean="0">
                <a:solidFill>
                  <a:schemeClr val="tx2">
                    <a:lumMod val="50000"/>
                  </a:schemeClr>
                </a:solidFill>
                <a:latin typeface="Roboto" panose="020B0604020202020204" charset="0"/>
                <a:ea typeface="Roboto" panose="020B0604020202020204" charset="0"/>
              </a:rPr>
              <a:t> uygun isimlerle yerleştirilir.</a:t>
            </a:r>
          </a:p>
          <a:p>
            <a:pPr marL="457200" indent="-457200">
              <a:lnSpc>
                <a:spcPts val="3840"/>
              </a:lnSpc>
              <a:buFont typeface="Arial" panose="020B0604020202020204" pitchFamily="34" charset="0"/>
              <a:buChar char="•"/>
            </a:pPr>
            <a:endParaRPr lang="tr-TR" sz="3200" spc="-9" dirty="0" smtClean="0">
              <a:solidFill>
                <a:schemeClr val="tx2">
                  <a:lumMod val="50000"/>
                </a:schemeClr>
              </a:solidFill>
              <a:latin typeface="Roboto" panose="020B0604020202020204" charset="0"/>
              <a:ea typeface="Roboto" panose="020B0604020202020204" charset="0"/>
            </a:endParaRPr>
          </a:p>
          <a:p>
            <a:pPr marL="457200" indent="-457200">
              <a:lnSpc>
                <a:spcPts val="3840"/>
              </a:lnSpc>
              <a:buFont typeface="Arial" panose="020B0604020202020204" pitchFamily="34" charset="0"/>
              <a:buChar char="•"/>
            </a:pPr>
            <a:r>
              <a:rPr lang="tr-TR" sz="3200" spc="-9" dirty="0" smtClean="0">
                <a:solidFill>
                  <a:schemeClr val="tx2">
                    <a:lumMod val="50000"/>
                  </a:schemeClr>
                </a:solidFill>
                <a:latin typeface="Roboto" panose="020B0604020202020204" charset="0"/>
                <a:ea typeface="Roboto" panose="020B0604020202020204" charset="0"/>
              </a:rPr>
              <a:t>Eğitim için konfigürasyon ayarlamaları yapılır. Konfigürasyon içerisinde resimlerin çeşitlendirilmesinden ekran kartı kullanım sayısına kadar ayarları yapılır.</a:t>
            </a:r>
          </a:p>
          <a:p>
            <a:pPr marL="457200" indent="-457200">
              <a:lnSpc>
                <a:spcPts val="3840"/>
              </a:lnSpc>
              <a:buFont typeface="Arial" panose="020B0604020202020204" pitchFamily="34" charset="0"/>
              <a:buChar char="•"/>
            </a:pPr>
            <a:endParaRPr lang="tr-TR" sz="3200" spc="-9" dirty="0" smtClean="0">
              <a:solidFill>
                <a:schemeClr val="tx2">
                  <a:lumMod val="50000"/>
                </a:schemeClr>
              </a:solidFill>
              <a:latin typeface="Roboto" panose="020B0604020202020204" charset="0"/>
              <a:ea typeface="Roboto" panose="020B0604020202020204" charset="0"/>
            </a:endParaRPr>
          </a:p>
          <a:p>
            <a:pPr marL="457200" indent="-457200">
              <a:lnSpc>
                <a:spcPts val="3840"/>
              </a:lnSpc>
              <a:buFont typeface="Arial" panose="020B0604020202020204" pitchFamily="34" charset="0"/>
              <a:buChar char="•"/>
            </a:pPr>
            <a:r>
              <a:rPr lang="tr-TR" sz="3200" spc="-9" dirty="0" smtClean="0">
                <a:solidFill>
                  <a:schemeClr val="tx2">
                    <a:lumMod val="50000"/>
                  </a:schemeClr>
                </a:solidFill>
                <a:latin typeface="Roboto" panose="020B0604020202020204" charset="0"/>
                <a:ea typeface="Roboto" panose="020B0604020202020204" charset="0"/>
              </a:rPr>
              <a:t>Eğitim başlatılır ve takibi sağlanır. Kullanılan yönteme göre modelin eğitim aşamaları grafiksel olarak takip edilebilir.</a:t>
            </a:r>
          </a:p>
          <a:p>
            <a:pPr marL="457200" indent="-457200">
              <a:lnSpc>
                <a:spcPts val="3840"/>
              </a:lnSpc>
              <a:buFont typeface="Arial" panose="020B0604020202020204" pitchFamily="34" charset="0"/>
              <a:buChar char="•"/>
            </a:pPr>
            <a:endParaRPr lang="tr-TR" sz="3200" spc="-9" dirty="0" smtClean="0">
              <a:solidFill>
                <a:schemeClr val="tx2">
                  <a:lumMod val="50000"/>
                </a:schemeClr>
              </a:solidFill>
              <a:latin typeface="Roboto" panose="020B0604020202020204" charset="0"/>
              <a:ea typeface="Roboto" panose="020B0604020202020204" charset="0"/>
            </a:endParaRPr>
          </a:p>
          <a:p>
            <a:pPr marL="457200" indent="-457200">
              <a:lnSpc>
                <a:spcPts val="3840"/>
              </a:lnSpc>
              <a:buFont typeface="Arial" panose="020B0604020202020204" pitchFamily="34" charset="0"/>
              <a:buChar char="•"/>
            </a:pPr>
            <a:r>
              <a:rPr lang="tr-TR" sz="3200" spc="-9" dirty="0" smtClean="0">
                <a:solidFill>
                  <a:schemeClr val="tx2">
                    <a:lumMod val="50000"/>
                  </a:schemeClr>
                </a:solidFill>
                <a:latin typeface="Roboto" panose="020B0604020202020204" charset="0"/>
                <a:ea typeface="Roboto" panose="020B0604020202020204" charset="0"/>
              </a:rPr>
              <a:t>Eğitim sonu belirlenen test data setiyle modelin başarısı test edilir, duruma göre döngü farklı konfigürasyonlar ile veya </a:t>
            </a:r>
            <a:r>
              <a:rPr lang="tr-TR" sz="3200" spc="-9" dirty="0" err="1" smtClean="0">
                <a:solidFill>
                  <a:schemeClr val="tx2">
                    <a:lumMod val="50000"/>
                  </a:schemeClr>
                </a:solidFill>
                <a:latin typeface="Roboto" panose="020B0604020202020204" charset="0"/>
                <a:ea typeface="Roboto" panose="020B0604020202020204" charset="0"/>
              </a:rPr>
              <a:t>dataseti</a:t>
            </a:r>
            <a:r>
              <a:rPr lang="tr-TR" sz="3200" spc="-9" dirty="0" smtClean="0">
                <a:solidFill>
                  <a:schemeClr val="tx2">
                    <a:lumMod val="50000"/>
                  </a:schemeClr>
                </a:solidFill>
                <a:latin typeface="Roboto" panose="020B0604020202020204" charset="0"/>
                <a:ea typeface="Roboto" panose="020B0604020202020204" charset="0"/>
              </a:rPr>
              <a:t> ile tekrarlanır.</a:t>
            </a:r>
          </a:p>
          <a:p>
            <a:pPr>
              <a:lnSpc>
                <a:spcPts val="3840"/>
              </a:lnSpc>
            </a:pPr>
            <a:r>
              <a:rPr lang="tr-TR" sz="3200" spc="-9" dirty="0" smtClean="0">
                <a:solidFill>
                  <a:schemeClr val="tx2">
                    <a:lumMod val="50000"/>
                  </a:schemeClr>
                </a:solidFill>
                <a:latin typeface="Roboto" panose="020B0604020202020204" charset="0"/>
                <a:ea typeface="Roboto" panose="020B0604020202020204" charset="0"/>
              </a:rPr>
              <a:t> </a:t>
            </a:r>
            <a:endParaRPr lang="en-US" sz="3200" spc="-3" dirty="0">
              <a:solidFill>
                <a:schemeClr val="tx2">
                  <a:lumMod val="50000"/>
                </a:schemeClr>
              </a:solidFill>
              <a:latin typeface="Roboto" panose="020B0604020202020204" charset="0"/>
              <a:ea typeface="Roboto" panose="020B0604020202020204" charset="0"/>
            </a:endParaRPr>
          </a:p>
        </p:txBody>
      </p:sp>
      <p:sp>
        <p:nvSpPr>
          <p:cNvPr id="3" name="TextBox 5"/>
          <p:cNvSpPr txBox="1"/>
          <p:nvPr/>
        </p:nvSpPr>
        <p:spPr>
          <a:xfrm>
            <a:off x="2113589" y="1019175"/>
            <a:ext cx="14060823" cy="915178"/>
          </a:xfrm>
          <a:prstGeom prst="rect">
            <a:avLst/>
          </a:prstGeom>
        </p:spPr>
        <p:txBody>
          <a:bodyPr lIns="0" tIns="0" rIns="0" bIns="0" rtlCol="0" anchor="t">
            <a:spAutoFit/>
          </a:bodyPr>
          <a:lstStyle/>
          <a:p>
            <a:pPr algn="ctr">
              <a:lnSpc>
                <a:spcPts val="7131"/>
              </a:lnSpc>
            </a:pPr>
            <a:r>
              <a:rPr lang="tr-TR" sz="5943" dirty="0" smtClean="0">
                <a:solidFill>
                  <a:srgbClr val="0070C0"/>
                </a:solidFill>
                <a:latin typeface="HK Grotesk Medium Bold"/>
              </a:rPr>
              <a:t>Eğitim</a:t>
            </a:r>
            <a:endParaRPr lang="en-US" sz="5943" dirty="0">
              <a:solidFill>
                <a:srgbClr val="0070C0"/>
              </a:solidFill>
              <a:latin typeface="HK Grotesk Medium Bold"/>
            </a:endParaRPr>
          </a:p>
        </p:txBody>
      </p:sp>
    </p:spTree>
    <p:extLst>
      <p:ext uri="{BB962C8B-B14F-4D97-AF65-F5344CB8AC3E}">
        <p14:creationId xmlns:p14="http://schemas.microsoft.com/office/powerpoint/2010/main" val="263528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4"/>
          <p:cNvSpPr txBox="1"/>
          <p:nvPr/>
        </p:nvSpPr>
        <p:spPr>
          <a:xfrm>
            <a:off x="1078237" y="516860"/>
            <a:ext cx="15473484" cy="2052839"/>
          </a:xfrm>
          <a:prstGeom prst="rect">
            <a:avLst/>
          </a:prstGeom>
        </p:spPr>
        <p:txBody>
          <a:bodyPr lIns="0" tIns="0" rIns="0" bIns="0" rtlCol="0" anchor="t">
            <a:spAutoFit/>
          </a:bodyPr>
          <a:lstStyle/>
          <a:p>
            <a:pPr algn="ctr">
              <a:lnSpc>
                <a:spcPts val="8008"/>
              </a:lnSpc>
            </a:pPr>
            <a:r>
              <a:rPr lang="en-US" sz="6673" spc="-20" dirty="0" err="1">
                <a:solidFill>
                  <a:srgbClr val="0070C0"/>
                </a:solidFill>
                <a:latin typeface="Roboto Bold"/>
              </a:rPr>
              <a:t>Neden</a:t>
            </a:r>
            <a:r>
              <a:rPr lang="en-US" sz="6673" spc="-20" dirty="0">
                <a:solidFill>
                  <a:srgbClr val="0070C0"/>
                </a:solidFill>
                <a:latin typeface="Roboto Bold"/>
              </a:rPr>
              <a:t> </a:t>
            </a:r>
            <a:r>
              <a:rPr lang="en-US" sz="6673" spc="-20" dirty="0" smtClean="0">
                <a:solidFill>
                  <a:srgbClr val="0070C0"/>
                </a:solidFill>
                <a:latin typeface="Roboto Bold"/>
              </a:rPr>
              <a:t>YOLO</a:t>
            </a:r>
            <a:r>
              <a:rPr lang="tr-TR" sz="6673" spc="-20" dirty="0" smtClean="0">
                <a:solidFill>
                  <a:srgbClr val="0070C0"/>
                </a:solidFill>
                <a:latin typeface="Roboto Bold"/>
              </a:rPr>
              <a:t> Neden Nesne Tespiti</a:t>
            </a:r>
            <a:endParaRPr lang="en-US" sz="6673" spc="-20" dirty="0">
              <a:solidFill>
                <a:srgbClr val="0070C0"/>
              </a:solidFill>
              <a:latin typeface="Roboto Bold"/>
            </a:endParaRPr>
          </a:p>
          <a:p>
            <a:pPr algn="ctr">
              <a:lnSpc>
                <a:spcPts val="8008"/>
              </a:lnSpc>
            </a:pPr>
            <a:endParaRPr lang="en-US" sz="6673" spc="-20" dirty="0">
              <a:solidFill>
                <a:srgbClr val="FFFFFF"/>
              </a:solidFill>
              <a:latin typeface="Roboto Bold"/>
            </a:endParaRPr>
          </a:p>
        </p:txBody>
      </p:sp>
      <p:sp>
        <p:nvSpPr>
          <p:cNvPr id="5" name="TextBox 5"/>
          <p:cNvSpPr txBox="1"/>
          <p:nvPr/>
        </p:nvSpPr>
        <p:spPr>
          <a:xfrm>
            <a:off x="1177310" y="1671670"/>
            <a:ext cx="15374411" cy="6924973"/>
          </a:xfrm>
          <a:prstGeom prst="rect">
            <a:avLst/>
          </a:prstGeom>
        </p:spPr>
        <p:txBody>
          <a:bodyPr lIns="0" tIns="0" rIns="0" bIns="0" rtlCol="0" anchor="t">
            <a:spAutoFit/>
          </a:bodyPr>
          <a:lstStyle/>
          <a:p>
            <a:pPr marL="457200" indent="-457200">
              <a:lnSpc>
                <a:spcPts val="4480"/>
              </a:lnSpc>
              <a:spcBef>
                <a:spcPct val="0"/>
              </a:spcBef>
              <a:buFont typeface="Arial" panose="020B0604020202020204" pitchFamily="34" charset="0"/>
              <a:buChar char="•"/>
            </a:pPr>
            <a:r>
              <a:rPr lang="tr-TR" sz="3200" dirty="0" smtClean="0">
                <a:solidFill>
                  <a:schemeClr val="tx2">
                    <a:lumMod val="50000"/>
                  </a:schemeClr>
                </a:solidFill>
                <a:latin typeface="Roboto"/>
              </a:rPr>
              <a:t>Sınıflandırma tek bir nesne tespiti ile çalışabilirken, nesne tespiti nesnelerin ne ve nerede olduklarını söyler.(Sadece kusurlu çivi tespiti ve kusurlu ve kusursuz çivi tespiti)</a:t>
            </a:r>
          </a:p>
          <a:p>
            <a:pPr marL="457200" indent="-457200">
              <a:lnSpc>
                <a:spcPts val="4480"/>
              </a:lnSpc>
              <a:spcBef>
                <a:spcPct val="0"/>
              </a:spcBef>
              <a:buFont typeface="Arial" panose="020B0604020202020204" pitchFamily="34" charset="0"/>
              <a:buChar char="•"/>
            </a:pPr>
            <a:r>
              <a:rPr lang="en-US" sz="3200" dirty="0" smtClean="0">
                <a:solidFill>
                  <a:schemeClr val="tx2">
                    <a:lumMod val="50000"/>
                  </a:schemeClr>
                </a:solidFill>
                <a:latin typeface="Roboto"/>
              </a:rPr>
              <a:t>YOLO</a:t>
            </a:r>
            <a:r>
              <a:rPr lang="en-US" sz="3200" dirty="0">
                <a:solidFill>
                  <a:schemeClr val="tx2">
                    <a:lumMod val="50000"/>
                  </a:schemeClr>
                </a:solidFill>
                <a:latin typeface="Roboto"/>
              </a:rPr>
              <a:t>, </a:t>
            </a:r>
            <a:r>
              <a:rPr lang="en-US" sz="3200" dirty="0" err="1">
                <a:solidFill>
                  <a:schemeClr val="tx2">
                    <a:lumMod val="50000"/>
                  </a:schemeClr>
                </a:solidFill>
                <a:latin typeface="Roboto"/>
              </a:rPr>
              <a:t>gerçek</a:t>
            </a:r>
            <a:r>
              <a:rPr lang="en-US" sz="3200" dirty="0">
                <a:solidFill>
                  <a:schemeClr val="tx2">
                    <a:lumMod val="50000"/>
                  </a:schemeClr>
                </a:solidFill>
                <a:latin typeface="Roboto"/>
              </a:rPr>
              <a:t> </a:t>
            </a:r>
            <a:r>
              <a:rPr lang="en-US" sz="3200" dirty="0" err="1">
                <a:solidFill>
                  <a:schemeClr val="tx2">
                    <a:lumMod val="50000"/>
                  </a:schemeClr>
                </a:solidFill>
                <a:latin typeface="Roboto"/>
              </a:rPr>
              <a:t>zamanlı</a:t>
            </a:r>
            <a:r>
              <a:rPr lang="en-US" sz="3200" dirty="0">
                <a:solidFill>
                  <a:schemeClr val="tx2">
                    <a:lumMod val="50000"/>
                  </a:schemeClr>
                </a:solidFill>
                <a:latin typeface="Roboto"/>
              </a:rPr>
              <a:t> </a:t>
            </a:r>
            <a:r>
              <a:rPr lang="en-US" sz="3200" dirty="0" err="1">
                <a:solidFill>
                  <a:schemeClr val="tx2">
                    <a:lumMod val="50000"/>
                  </a:schemeClr>
                </a:solidFill>
                <a:latin typeface="Roboto"/>
              </a:rPr>
              <a:t>olarak</a:t>
            </a:r>
            <a:r>
              <a:rPr lang="en-US" sz="3200" dirty="0">
                <a:solidFill>
                  <a:schemeClr val="tx2">
                    <a:lumMod val="50000"/>
                  </a:schemeClr>
                </a:solidFill>
                <a:latin typeface="Roboto"/>
              </a:rPr>
              <a:t> da </a:t>
            </a:r>
            <a:r>
              <a:rPr lang="en-US" sz="3200" dirty="0" err="1" smtClean="0">
                <a:solidFill>
                  <a:schemeClr val="tx2">
                    <a:lumMod val="50000"/>
                  </a:schemeClr>
                </a:solidFill>
                <a:latin typeface="Roboto"/>
              </a:rPr>
              <a:t>çalışabilir</a:t>
            </a:r>
            <a:r>
              <a:rPr lang="tr-TR" sz="3200" dirty="0" smtClean="0">
                <a:solidFill>
                  <a:schemeClr val="tx2">
                    <a:lumMod val="50000"/>
                  </a:schemeClr>
                </a:solidFill>
                <a:latin typeface="Roboto"/>
              </a:rPr>
              <a:t> ve</a:t>
            </a:r>
            <a:r>
              <a:rPr lang="en-US" sz="3200" dirty="0" smtClean="0">
                <a:solidFill>
                  <a:schemeClr val="tx2">
                    <a:lumMod val="50000"/>
                  </a:schemeClr>
                </a:solidFill>
                <a:latin typeface="Roboto"/>
              </a:rPr>
              <a:t> </a:t>
            </a:r>
            <a:r>
              <a:rPr lang="en-US" sz="3200" dirty="0" err="1">
                <a:solidFill>
                  <a:schemeClr val="tx2">
                    <a:lumMod val="50000"/>
                  </a:schemeClr>
                </a:solidFill>
                <a:latin typeface="Roboto"/>
              </a:rPr>
              <a:t>yüksek</a:t>
            </a:r>
            <a:r>
              <a:rPr lang="en-US" sz="3200" dirty="0">
                <a:solidFill>
                  <a:schemeClr val="tx2">
                    <a:lumMod val="50000"/>
                  </a:schemeClr>
                </a:solidFill>
                <a:latin typeface="Roboto"/>
              </a:rPr>
              <a:t> </a:t>
            </a:r>
            <a:r>
              <a:rPr lang="en-US" sz="3200" dirty="0" err="1">
                <a:solidFill>
                  <a:schemeClr val="tx2">
                    <a:lumMod val="50000"/>
                  </a:schemeClr>
                </a:solidFill>
                <a:latin typeface="Roboto"/>
              </a:rPr>
              <a:t>doğruluk</a:t>
            </a:r>
            <a:r>
              <a:rPr lang="en-US" sz="3200" dirty="0">
                <a:solidFill>
                  <a:schemeClr val="tx2">
                    <a:lumMod val="50000"/>
                  </a:schemeClr>
                </a:solidFill>
                <a:latin typeface="Roboto"/>
              </a:rPr>
              <a:t> </a:t>
            </a:r>
            <a:r>
              <a:rPr lang="en-US" sz="3200" dirty="0" err="1">
                <a:solidFill>
                  <a:schemeClr val="tx2">
                    <a:lumMod val="50000"/>
                  </a:schemeClr>
                </a:solidFill>
                <a:latin typeface="Roboto"/>
              </a:rPr>
              <a:t>elde</a:t>
            </a:r>
            <a:r>
              <a:rPr lang="en-US" sz="3200" dirty="0">
                <a:solidFill>
                  <a:schemeClr val="tx2">
                    <a:lumMod val="50000"/>
                  </a:schemeClr>
                </a:solidFill>
                <a:latin typeface="Roboto"/>
              </a:rPr>
              <a:t> </a:t>
            </a:r>
            <a:r>
              <a:rPr lang="en-US" sz="3200" dirty="0" err="1">
                <a:solidFill>
                  <a:schemeClr val="tx2">
                    <a:lumMod val="50000"/>
                  </a:schemeClr>
                </a:solidFill>
                <a:latin typeface="Roboto"/>
              </a:rPr>
              <a:t>eder</a:t>
            </a:r>
            <a:r>
              <a:rPr lang="en-US" sz="3200" dirty="0">
                <a:solidFill>
                  <a:schemeClr val="tx2">
                    <a:lumMod val="50000"/>
                  </a:schemeClr>
                </a:solidFill>
                <a:latin typeface="Roboto"/>
              </a:rPr>
              <a:t>. </a:t>
            </a:r>
            <a:endParaRPr lang="tr-TR" sz="3200" dirty="0" smtClean="0">
              <a:solidFill>
                <a:schemeClr val="tx2">
                  <a:lumMod val="50000"/>
                </a:schemeClr>
              </a:solidFill>
              <a:latin typeface="Roboto"/>
            </a:endParaRPr>
          </a:p>
          <a:p>
            <a:pPr marL="457200" indent="-457200">
              <a:lnSpc>
                <a:spcPts val="4480"/>
              </a:lnSpc>
              <a:spcBef>
                <a:spcPct val="0"/>
              </a:spcBef>
              <a:buFont typeface="Arial" panose="020B0604020202020204" pitchFamily="34" charset="0"/>
              <a:buChar char="•"/>
            </a:pPr>
            <a:r>
              <a:rPr lang="tr-TR" sz="3200" dirty="0" smtClean="0">
                <a:solidFill>
                  <a:schemeClr val="tx2">
                    <a:lumMod val="50000"/>
                  </a:schemeClr>
                </a:solidFill>
                <a:latin typeface="Roboto"/>
              </a:rPr>
              <a:t>YOLO</a:t>
            </a:r>
            <a:r>
              <a:rPr lang="en-US" sz="3200" dirty="0" smtClean="0">
                <a:solidFill>
                  <a:schemeClr val="tx2">
                    <a:lumMod val="50000"/>
                  </a:schemeClr>
                </a:solidFill>
                <a:latin typeface="Roboto"/>
              </a:rPr>
              <a:t>, </a:t>
            </a:r>
            <a:r>
              <a:rPr lang="en-US" sz="3200" dirty="0" err="1">
                <a:solidFill>
                  <a:schemeClr val="tx2">
                    <a:lumMod val="50000"/>
                  </a:schemeClr>
                </a:solidFill>
                <a:latin typeface="Roboto"/>
              </a:rPr>
              <a:t>tahminlerde</a:t>
            </a:r>
            <a:r>
              <a:rPr lang="en-US" sz="3200" dirty="0">
                <a:solidFill>
                  <a:schemeClr val="tx2">
                    <a:lumMod val="50000"/>
                  </a:schemeClr>
                </a:solidFill>
                <a:latin typeface="Roboto"/>
              </a:rPr>
              <a:t> </a:t>
            </a:r>
            <a:r>
              <a:rPr lang="en-US" sz="3200" dirty="0" err="1">
                <a:solidFill>
                  <a:schemeClr val="tx2">
                    <a:lumMod val="50000"/>
                  </a:schemeClr>
                </a:solidFill>
                <a:latin typeface="Roboto"/>
              </a:rPr>
              <a:t>bulunmak</a:t>
            </a:r>
            <a:r>
              <a:rPr lang="en-US" sz="3200" dirty="0">
                <a:solidFill>
                  <a:schemeClr val="tx2">
                    <a:lumMod val="50000"/>
                  </a:schemeClr>
                </a:solidFill>
                <a:latin typeface="Roboto"/>
              </a:rPr>
              <a:t> </a:t>
            </a:r>
            <a:r>
              <a:rPr lang="en-US" sz="3200" dirty="0" err="1">
                <a:solidFill>
                  <a:schemeClr val="tx2">
                    <a:lumMod val="50000"/>
                  </a:schemeClr>
                </a:solidFill>
                <a:latin typeface="Roboto"/>
              </a:rPr>
              <a:t>için</a:t>
            </a:r>
            <a:r>
              <a:rPr lang="en-US" sz="3200" dirty="0">
                <a:solidFill>
                  <a:schemeClr val="tx2">
                    <a:lumMod val="50000"/>
                  </a:schemeClr>
                </a:solidFill>
                <a:latin typeface="Roboto"/>
              </a:rPr>
              <a:t> </a:t>
            </a:r>
            <a:r>
              <a:rPr lang="en-US" sz="3200" dirty="0" err="1">
                <a:solidFill>
                  <a:schemeClr val="tx2">
                    <a:lumMod val="50000"/>
                  </a:schemeClr>
                </a:solidFill>
                <a:latin typeface="Roboto"/>
              </a:rPr>
              <a:t>sinir</a:t>
            </a:r>
            <a:r>
              <a:rPr lang="en-US" sz="3200" dirty="0">
                <a:solidFill>
                  <a:schemeClr val="tx2">
                    <a:lumMod val="50000"/>
                  </a:schemeClr>
                </a:solidFill>
                <a:latin typeface="Roboto"/>
              </a:rPr>
              <a:t> </a:t>
            </a:r>
            <a:r>
              <a:rPr lang="en-US" sz="3200" dirty="0" err="1">
                <a:solidFill>
                  <a:schemeClr val="tx2">
                    <a:lumMod val="50000"/>
                  </a:schemeClr>
                </a:solidFill>
                <a:latin typeface="Roboto"/>
              </a:rPr>
              <a:t>ağından</a:t>
            </a:r>
            <a:r>
              <a:rPr lang="en-US" sz="3200" dirty="0">
                <a:solidFill>
                  <a:schemeClr val="tx2">
                    <a:lumMod val="50000"/>
                  </a:schemeClr>
                </a:solidFill>
                <a:latin typeface="Roboto"/>
              </a:rPr>
              <a:t> </a:t>
            </a:r>
            <a:r>
              <a:rPr lang="en-US" sz="3200" dirty="0" err="1">
                <a:solidFill>
                  <a:schemeClr val="tx2">
                    <a:lumMod val="50000"/>
                  </a:schemeClr>
                </a:solidFill>
                <a:latin typeface="Roboto"/>
              </a:rPr>
              <a:t>yalnızca</a:t>
            </a:r>
            <a:r>
              <a:rPr lang="en-US" sz="3200" dirty="0">
                <a:solidFill>
                  <a:schemeClr val="tx2">
                    <a:lumMod val="50000"/>
                  </a:schemeClr>
                </a:solidFill>
                <a:latin typeface="Roboto"/>
              </a:rPr>
              <a:t> </a:t>
            </a:r>
            <a:r>
              <a:rPr lang="en-US" sz="3200" dirty="0" err="1">
                <a:solidFill>
                  <a:schemeClr val="tx2">
                    <a:lumMod val="50000"/>
                  </a:schemeClr>
                </a:solidFill>
                <a:latin typeface="Roboto"/>
              </a:rPr>
              <a:t>bir</a:t>
            </a:r>
            <a:r>
              <a:rPr lang="en-US" sz="3200" dirty="0">
                <a:solidFill>
                  <a:schemeClr val="tx2">
                    <a:lumMod val="50000"/>
                  </a:schemeClr>
                </a:solidFill>
                <a:latin typeface="Roboto"/>
              </a:rPr>
              <a:t> </a:t>
            </a:r>
            <a:r>
              <a:rPr lang="en-US" sz="3200" dirty="0" err="1">
                <a:solidFill>
                  <a:schemeClr val="tx2">
                    <a:lumMod val="50000"/>
                  </a:schemeClr>
                </a:solidFill>
                <a:latin typeface="Roboto"/>
              </a:rPr>
              <a:t>ileri</a:t>
            </a:r>
            <a:r>
              <a:rPr lang="en-US" sz="3200" dirty="0">
                <a:solidFill>
                  <a:schemeClr val="tx2">
                    <a:lumMod val="50000"/>
                  </a:schemeClr>
                </a:solidFill>
                <a:latin typeface="Roboto"/>
              </a:rPr>
              <a:t> </a:t>
            </a:r>
            <a:r>
              <a:rPr lang="en-US" sz="3200" dirty="0" err="1">
                <a:solidFill>
                  <a:schemeClr val="tx2">
                    <a:lumMod val="50000"/>
                  </a:schemeClr>
                </a:solidFill>
                <a:latin typeface="Roboto"/>
              </a:rPr>
              <a:t>yayılım</a:t>
            </a:r>
            <a:r>
              <a:rPr lang="en-US" sz="3200" dirty="0">
                <a:solidFill>
                  <a:schemeClr val="tx2">
                    <a:lumMod val="50000"/>
                  </a:schemeClr>
                </a:solidFill>
                <a:latin typeface="Roboto"/>
              </a:rPr>
              <a:t> </a:t>
            </a:r>
            <a:r>
              <a:rPr lang="en-US" sz="3200" dirty="0" err="1">
                <a:solidFill>
                  <a:schemeClr val="tx2">
                    <a:lumMod val="50000"/>
                  </a:schemeClr>
                </a:solidFill>
                <a:latin typeface="Roboto"/>
              </a:rPr>
              <a:t>geçişi</a:t>
            </a:r>
            <a:r>
              <a:rPr lang="en-US" sz="3200" dirty="0">
                <a:solidFill>
                  <a:schemeClr val="tx2">
                    <a:lumMod val="50000"/>
                  </a:schemeClr>
                </a:solidFill>
                <a:latin typeface="Roboto"/>
              </a:rPr>
              <a:t> </a:t>
            </a:r>
            <a:r>
              <a:rPr lang="en-US" sz="3200" dirty="0" err="1" smtClean="0">
                <a:solidFill>
                  <a:schemeClr val="tx2">
                    <a:lumMod val="50000"/>
                  </a:schemeClr>
                </a:solidFill>
                <a:latin typeface="Roboto"/>
              </a:rPr>
              <a:t>gerektiri</a:t>
            </a:r>
            <a:r>
              <a:rPr lang="tr-TR" sz="3200" dirty="0" smtClean="0">
                <a:solidFill>
                  <a:schemeClr val="tx2">
                    <a:lumMod val="50000"/>
                  </a:schemeClr>
                </a:solidFill>
                <a:latin typeface="Roboto"/>
              </a:rPr>
              <a:t>r.</a:t>
            </a:r>
            <a:r>
              <a:rPr lang="en-US" sz="3200" dirty="0" smtClean="0">
                <a:solidFill>
                  <a:schemeClr val="tx2">
                    <a:lumMod val="50000"/>
                  </a:schemeClr>
                </a:solidFill>
                <a:latin typeface="Roboto"/>
              </a:rPr>
              <a:t> </a:t>
            </a:r>
            <a:endParaRPr lang="tr-TR" sz="3200" dirty="0" smtClean="0">
              <a:solidFill>
                <a:schemeClr val="tx2">
                  <a:lumMod val="50000"/>
                </a:schemeClr>
              </a:solidFill>
              <a:latin typeface="Roboto"/>
            </a:endParaRPr>
          </a:p>
          <a:p>
            <a:pPr marL="457200" indent="-457200">
              <a:lnSpc>
                <a:spcPts val="4480"/>
              </a:lnSpc>
              <a:spcBef>
                <a:spcPct val="0"/>
              </a:spcBef>
              <a:buFont typeface="Arial" panose="020B0604020202020204" pitchFamily="34" charset="0"/>
              <a:buChar char="•"/>
            </a:pPr>
            <a:r>
              <a:rPr lang="tr-TR" sz="3200" dirty="0" smtClean="0">
                <a:solidFill>
                  <a:schemeClr val="tx2">
                    <a:lumMod val="50000"/>
                  </a:schemeClr>
                </a:solidFill>
                <a:latin typeface="Roboto"/>
              </a:rPr>
              <a:t>YOLO tespitlerinde sınırlayıcı kutularını çizer ve en doğru nesne </a:t>
            </a:r>
            <a:r>
              <a:rPr lang="tr-TR" sz="3200" dirty="0" err="1" smtClean="0">
                <a:solidFill>
                  <a:schemeClr val="tx2">
                    <a:lumMod val="50000"/>
                  </a:schemeClr>
                </a:solidFill>
                <a:latin typeface="Roboto"/>
              </a:rPr>
              <a:t>yerelleştirmesibi</a:t>
            </a:r>
            <a:r>
              <a:rPr lang="tr-TR" sz="3200" dirty="0" smtClean="0">
                <a:solidFill>
                  <a:schemeClr val="tx2">
                    <a:lumMod val="50000"/>
                  </a:schemeClr>
                </a:solidFill>
                <a:latin typeface="Roboto"/>
              </a:rPr>
              <a:t> gerçekleştirir. </a:t>
            </a:r>
          </a:p>
          <a:p>
            <a:pPr marL="457200" indent="-457200">
              <a:lnSpc>
                <a:spcPts val="4480"/>
              </a:lnSpc>
              <a:spcBef>
                <a:spcPct val="0"/>
              </a:spcBef>
              <a:buFont typeface="Arial" panose="020B0604020202020204" pitchFamily="34" charset="0"/>
              <a:buChar char="•"/>
            </a:pPr>
            <a:r>
              <a:rPr lang="tr-TR" sz="3200" dirty="0" smtClean="0">
                <a:solidFill>
                  <a:schemeClr val="tx2">
                    <a:lumMod val="50000"/>
                  </a:schemeClr>
                </a:solidFill>
                <a:latin typeface="Roboto"/>
              </a:rPr>
              <a:t>YOLO ile tek bir CNN ile aynı anda birden çok sınırlayıcı kutu ve kutular için sınıf olasılıkları tahmin eder.</a:t>
            </a:r>
          </a:p>
          <a:p>
            <a:pPr marL="457200" indent="-457200">
              <a:lnSpc>
                <a:spcPts val="4480"/>
              </a:lnSpc>
              <a:spcBef>
                <a:spcPct val="0"/>
              </a:spcBef>
              <a:buFont typeface="Arial" panose="020B0604020202020204" pitchFamily="34" charset="0"/>
              <a:buChar char="•"/>
            </a:pPr>
            <a:r>
              <a:rPr lang="tr-TR" sz="3200" dirty="0" smtClean="0">
                <a:solidFill>
                  <a:schemeClr val="tx2">
                    <a:lumMod val="50000"/>
                  </a:schemeClr>
                </a:solidFill>
                <a:latin typeface="Roboto"/>
              </a:rPr>
              <a:t>Tam görüntü üzerinde çalışır ve eğitim esnasında algılama performansını optimize eder.</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4"/>
          <p:cNvSpPr txBox="1"/>
          <p:nvPr/>
        </p:nvSpPr>
        <p:spPr>
          <a:xfrm>
            <a:off x="1028700" y="4686350"/>
            <a:ext cx="16230600" cy="990501"/>
          </a:xfrm>
          <a:prstGeom prst="rect">
            <a:avLst/>
          </a:prstGeom>
        </p:spPr>
        <p:txBody>
          <a:bodyPr lIns="0" tIns="0" rIns="0" bIns="0" rtlCol="0" anchor="t">
            <a:spAutoFit/>
          </a:bodyPr>
          <a:lstStyle/>
          <a:p>
            <a:pPr algn="ctr">
              <a:lnSpc>
                <a:spcPts val="7699"/>
              </a:lnSpc>
            </a:pPr>
            <a:r>
              <a:rPr lang="en-US" sz="6999" dirty="0">
                <a:solidFill>
                  <a:srgbClr val="0070C0"/>
                </a:solidFill>
                <a:latin typeface="Source Sans Pro Bold"/>
              </a:rPr>
              <a:t>ÖRNEKLER</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Unvan 1"/>
          <p:cNvSpPr>
            <a:spLocks noGrp="1"/>
          </p:cNvSpPr>
          <p:nvPr>
            <p:ph type="ctrTitle"/>
          </p:nvPr>
        </p:nvSpPr>
        <p:spPr>
          <a:xfrm>
            <a:off x="1447800" y="952500"/>
            <a:ext cx="15240000" cy="1470025"/>
          </a:xfrm>
        </p:spPr>
        <p:txBody>
          <a:bodyPr>
            <a:noAutofit/>
          </a:bodyPr>
          <a:lstStyle/>
          <a:p>
            <a:r>
              <a:rPr lang="tr-TR" sz="7000" dirty="0" smtClean="0">
                <a:solidFill>
                  <a:srgbClr val="0070C0"/>
                </a:solidFill>
                <a:latin typeface="Roboto Bold" panose="020B0604020202020204" charset="0"/>
                <a:ea typeface="Roboto Bold" panose="020B0604020202020204" charset="0"/>
              </a:rPr>
              <a:t>Projeyi Belirleyen İhtiyaçlar</a:t>
            </a:r>
            <a:endParaRPr lang="tr-TR" sz="7000" dirty="0">
              <a:solidFill>
                <a:srgbClr val="0070C0"/>
              </a:solidFill>
              <a:latin typeface="Roboto Bold" panose="020B0604020202020204" charset="0"/>
              <a:ea typeface="Roboto Bold" panose="020B0604020202020204" charset="0"/>
            </a:endParaRPr>
          </a:p>
        </p:txBody>
      </p:sp>
      <p:sp>
        <p:nvSpPr>
          <p:cNvPr id="3" name="Alt Başlık 2"/>
          <p:cNvSpPr>
            <a:spLocks noGrp="1"/>
          </p:cNvSpPr>
          <p:nvPr>
            <p:ph type="subTitle" idx="1"/>
          </p:nvPr>
        </p:nvSpPr>
        <p:spPr>
          <a:xfrm>
            <a:off x="1447800" y="2628900"/>
            <a:ext cx="15240000" cy="7086600"/>
          </a:xfrm>
        </p:spPr>
        <p:txBody>
          <a:bodyPr>
            <a:normAutofit fontScale="92500" lnSpcReduction="20000"/>
          </a:bodyPr>
          <a:lstStyle/>
          <a:p>
            <a:pPr algn="l"/>
            <a:r>
              <a:rPr lang="tr-TR" dirty="0" smtClean="0">
                <a:solidFill>
                  <a:schemeClr val="tx2">
                    <a:lumMod val="50000"/>
                  </a:schemeClr>
                </a:solidFill>
                <a:latin typeface="Roboto" panose="020B0604020202020204" charset="0"/>
                <a:ea typeface="Roboto" panose="020B0604020202020204" charset="0"/>
              </a:rPr>
              <a:t>Güney Çelik Hasır A.Ş olarak 2019 yılında CİVİDA marka galvanizli çivi üretimine başlandı. </a:t>
            </a:r>
            <a:r>
              <a:rPr lang="tr-TR" dirty="0">
                <a:solidFill>
                  <a:schemeClr val="tx2">
                    <a:lumMod val="50000"/>
                  </a:schemeClr>
                </a:solidFill>
                <a:latin typeface="Roboto" panose="020B0604020202020204" charset="0"/>
                <a:ea typeface="Roboto" panose="020B0604020202020204" charset="0"/>
              </a:rPr>
              <a:t>Firmamızda çivi üretimi tele dizili çivi, kâğıda dizili çivi, plastiğe dizili çivi ve dökme çivi şeklindedir. Bu çivilerin tele, kağıda ve plastiğe dizilimi sırasında veya dökme çivi üretiminde çivi kusurlarından dolayı kalite problemleri ortaya </a:t>
            </a:r>
            <a:r>
              <a:rPr lang="tr-TR" dirty="0" smtClean="0">
                <a:solidFill>
                  <a:schemeClr val="tx2">
                    <a:lumMod val="50000"/>
                  </a:schemeClr>
                </a:solidFill>
                <a:latin typeface="Roboto" panose="020B0604020202020204" charset="0"/>
                <a:ea typeface="Roboto" panose="020B0604020202020204" charset="0"/>
              </a:rPr>
              <a:t>çıkmakta.</a:t>
            </a:r>
            <a:r>
              <a:rPr lang="tr-TR" dirty="0" smtClean="0">
                <a:solidFill>
                  <a:schemeClr val="tx2">
                    <a:lumMod val="50000"/>
                  </a:schemeClr>
                </a:solidFill>
                <a:latin typeface="Roboto" panose="020B0604020202020204" charset="0"/>
                <a:ea typeface="Roboto" panose="020B0604020202020204" charset="0"/>
              </a:rPr>
              <a:t> </a:t>
            </a:r>
            <a:endParaRPr lang="tr-TR" dirty="0" smtClean="0">
              <a:solidFill>
                <a:schemeClr val="tx2">
                  <a:lumMod val="50000"/>
                </a:schemeClr>
              </a:solidFill>
              <a:latin typeface="Roboto" panose="020B0604020202020204" charset="0"/>
              <a:ea typeface="Roboto" panose="020B0604020202020204" charset="0"/>
            </a:endParaRPr>
          </a:p>
          <a:p>
            <a:pPr algn="l"/>
            <a:endParaRPr lang="tr-TR" dirty="0">
              <a:solidFill>
                <a:schemeClr val="tx2">
                  <a:lumMod val="50000"/>
                </a:schemeClr>
              </a:solidFill>
              <a:latin typeface="Roboto" panose="020B0604020202020204" charset="0"/>
              <a:ea typeface="Roboto" panose="020B0604020202020204" charset="0"/>
            </a:endParaRPr>
          </a:p>
          <a:p>
            <a:pPr algn="l"/>
            <a:r>
              <a:rPr lang="tr-TR" dirty="0" smtClean="0">
                <a:solidFill>
                  <a:schemeClr val="tx2">
                    <a:lumMod val="50000"/>
                  </a:schemeClr>
                </a:solidFill>
                <a:latin typeface="Roboto" panose="020B0604020202020204" charset="0"/>
                <a:ea typeface="Roboto" panose="020B0604020202020204" charset="0"/>
              </a:rPr>
              <a:t>Problemlerden bazıları:</a:t>
            </a:r>
          </a:p>
          <a:p>
            <a:pPr algn="l"/>
            <a:endParaRPr lang="tr-TR" dirty="0" smtClean="0">
              <a:solidFill>
                <a:schemeClr val="tx2">
                  <a:lumMod val="50000"/>
                </a:schemeClr>
              </a:solidFill>
              <a:latin typeface="Roboto" panose="020B0604020202020204" charset="0"/>
              <a:ea typeface="Roboto" panose="020B0604020202020204" charset="0"/>
            </a:endParaRPr>
          </a:p>
          <a:p>
            <a:pPr marL="457200" indent="-457200" algn="l">
              <a:buFont typeface="Arial" panose="020B0604020202020204" pitchFamily="34" charset="0"/>
              <a:buChar char="•"/>
            </a:pPr>
            <a:r>
              <a:rPr lang="tr-TR" dirty="0" smtClean="0">
                <a:solidFill>
                  <a:schemeClr val="tx2">
                    <a:lumMod val="50000"/>
                  </a:schemeClr>
                </a:solidFill>
                <a:latin typeface="Roboto" panose="020B0604020202020204" charset="0"/>
                <a:ea typeface="Roboto" panose="020B0604020202020204" charset="0"/>
              </a:rPr>
              <a:t>Kesme makinalarında çiviler tel halinden </a:t>
            </a:r>
            <a:r>
              <a:rPr lang="tr-TR" dirty="0" smtClean="0">
                <a:solidFill>
                  <a:schemeClr val="tx2">
                    <a:lumMod val="50000"/>
                  </a:schemeClr>
                </a:solidFill>
                <a:latin typeface="Roboto" panose="020B0604020202020204" charset="0"/>
                <a:ea typeface="Roboto" panose="020B0604020202020204" charset="0"/>
              </a:rPr>
              <a:t>ayrışır</a:t>
            </a:r>
          </a:p>
          <a:p>
            <a:pPr marL="457200" indent="-457200" algn="l">
              <a:buFont typeface="Arial" panose="020B0604020202020204" pitchFamily="34" charset="0"/>
              <a:buChar char="•"/>
            </a:pPr>
            <a:r>
              <a:rPr lang="tr-TR" dirty="0" smtClean="0">
                <a:solidFill>
                  <a:schemeClr val="tx2">
                    <a:lumMod val="50000"/>
                  </a:schemeClr>
                </a:solidFill>
                <a:latin typeface="Roboto" panose="020B0604020202020204" charset="0"/>
                <a:ea typeface="Roboto" panose="020B0604020202020204" charset="0"/>
              </a:rPr>
              <a:t>Çıkan </a:t>
            </a:r>
            <a:r>
              <a:rPr lang="tr-TR" dirty="0" smtClean="0">
                <a:solidFill>
                  <a:schemeClr val="tx2">
                    <a:lumMod val="50000"/>
                  </a:schemeClr>
                </a:solidFill>
                <a:latin typeface="Roboto" panose="020B0604020202020204" charset="0"/>
                <a:ea typeface="Roboto" panose="020B0604020202020204" charset="0"/>
              </a:rPr>
              <a:t>çiviler dizgi makinasına geçer</a:t>
            </a:r>
          </a:p>
          <a:p>
            <a:pPr algn="l"/>
            <a:r>
              <a:rPr lang="tr-TR" dirty="0" smtClean="0">
                <a:solidFill>
                  <a:schemeClr val="tx2">
                    <a:lumMod val="50000"/>
                  </a:schemeClr>
                </a:solidFill>
                <a:latin typeface="Roboto" panose="020B0604020202020204" charset="0"/>
                <a:ea typeface="Roboto" panose="020B0604020202020204" charset="0"/>
              </a:rPr>
              <a:t>Çivilerin üretim aşamasında kusurlu halleri de bulunmakta, bu bağlamda çıkan sorunlar:</a:t>
            </a:r>
          </a:p>
          <a:p>
            <a:pPr marL="457200" indent="-457200" algn="l">
              <a:buFont typeface="Arial" panose="020B0604020202020204" pitchFamily="34" charset="0"/>
              <a:buChar char="•"/>
            </a:pPr>
            <a:r>
              <a:rPr lang="tr-TR" dirty="0" smtClean="0">
                <a:solidFill>
                  <a:schemeClr val="tx2">
                    <a:lumMod val="50000"/>
                  </a:schemeClr>
                </a:solidFill>
                <a:latin typeface="Roboto" panose="020B0604020202020204" charset="0"/>
                <a:ea typeface="Roboto" panose="020B0604020202020204" charset="0"/>
              </a:rPr>
              <a:t>Makinanın çok durmasından dolayı hurda kullanımının </a:t>
            </a:r>
            <a:r>
              <a:rPr lang="tr-TR" dirty="0" smtClean="0">
                <a:solidFill>
                  <a:schemeClr val="tx2">
                    <a:lumMod val="50000"/>
                  </a:schemeClr>
                </a:solidFill>
                <a:latin typeface="Roboto" panose="020B0604020202020204" charset="0"/>
                <a:ea typeface="Roboto" panose="020B0604020202020204" charset="0"/>
              </a:rPr>
              <a:t>artması</a:t>
            </a:r>
          </a:p>
          <a:p>
            <a:pPr marL="457200" indent="-457200" algn="l">
              <a:buFont typeface="Arial" panose="020B0604020202020204" pitchFamily="34" charset="0"/>
              <a:buChar char="•"/>
            </a:pPr>
            <a:r>
              <a:rPr lang="tr-TR" dirty="0" smtClean="0">
                <a:solidFill>
                  <a:schemeClr val="tx2">
                    <a:lumMod val="50000"/>
                  </a:schemeClr>
                </a:solidFill>
                <a:latin typeface="Roboto" panose="020B0604020202020204" charset="0"/>
                <a:ea typeface="Roboto" panose="020B0604020202020204" charset="0"/>
              </a:rPr>
              <a:t>Çivi </a:t>
            </a:r>
            <a:r>
              <a:rPr lang="tr-TR" dirty="0">
                <a:solidFill>
                  <a:schemeClr val="tx2">
                    <a:lumMod val="50000"/>
                  </a:schemeClr>
                </a:solidFill>
                <a:latin typeface="Roboto" panose="020B0604020202020204" charset="0"/>
                <a:ea typeface="Roboto" panose="020B0604020202020204" charset="0"/>
              </a:rPr>
              <a:t>üretimi sırasında kalıp ayarlarının </a:t>
            </a:r>
            <a:r>
              <a:rPr lang="tr-TR" dirty="0" smtClean="0">
                <a:solidFill>
                  <a:schemeClr val="tx2">
                    <a:lumMod val="50000"/>
                  </a:schemeClr>
                </a:solidFill>
                <a:latin typeface="Roboto" panose="020B0604020202020204" charset="0"/>
                <a:ea typeface="Roboto" panose="020B0604020202020204" charset="0"/>
              </a:rPr>
              <a:t>bozulması</a:t>
            </a:r>
          </a:p>
          <a:p>
            <a:pPr marL="457200" indent="-457200" algn="l">
              <a:buFont typeface="Arial" panose="020B0604020202020204" pitchFamily="34" charset="0"/>
              <a:buChar char="•"/>
            </a:pPr>
            <a:r>
              <a:rPr lang="tr-TR" dirty="0">
                <a:solidFill>
                  <a:schemeClr val="tx2">
                    <a:lumMod val="50000"/>
                  </a:schemeClr>
                </a:solidFill>
                <a:latin typeface="Roboto" panose="020B0604020202020204" charset="0"/>
                <a:ea typeface="Roboto" panose="020B0604020202020204" charset="0"/>
              </a:rPr>
              <a:t>Ç</a:t>
            </a:r>
            <a:r>
              <a:rPr lang="tr-TR" dirty="0" smtClean="0">
                <a:solidFill>
                  <a:schemeClr val="tx2">
                    <a:lumMod val="50000"/>
                  </a:schemeClr>
                </a:solidFill>
                <a:latin typeface="Roboto" panose="020B0604020202020204" charset="0"/>
                <a:ea typeface="Roboto" panose="020B0604020202020204" charset="0"/>
              </a:rPr>
              <a:t>ivi </a:t>
            </a:r>
            <a:r>
              <a:rPr lang="tr-TR" dirty="0">
                <a:solidFill>
                  <a:schemeClr val="tx2">
                    <a:lumMod val="50000"/>
                  </a:schemeClr>
                </a:solidFill>
                <a:latin typeface="Roboto" panose="020B0604020202020204" charset="0"/>
                <a:ea typeface="Roboto" panose="020B0604020202020204" charset="0"/>
              </a:rPr>
              <a:t>üzerindeki yağlayıcının kalıplara yapışmasından dolayı kalıpların zarar görmesi </a:t>
            </a:r>
            <a:endParaRPr lang="tr-TR" dirty="0" smtClean="0">
              <a:solidFill>
                <a:schemeClr val="tx2">
                  <a:lumMod val="50000"/>
                </a:schemeClr>
              </a:solidFill>
              <a:latin typeface="Roboto" panose="020B0604020202020204" charset="0"/>
              <a:ea typeface="Roboto" panose="020B0604020202020204" charset="0"/>
            </a:endParaRPr>
          </a:p>
          <a:p>
            <a:pPr marL="457200" indent="-457200" algn="l">
              <a:buFont typeface="Arial" panose="020B0604020202020204" pitchFamily="34" charset="0"/>
              <a:buChar char="•"/>
            </a:pPr>
            <a:r>
              <a:rPr lang="tr-TR" dirty="0">
                <a:solidFill>
                  <a:schemeClr val="tx2">
                    <a:lumMod val="50000"/>
                  </a:schemeClr>
                </a:solidFill>
                <a:latin typeface="Roboto" panose="020B0604020202020204" charset="0"/>
                <a:ea typeface="Roboto" panose="020B0604020202020204" charset="0"/>
              </a:rPr>
              <a:t>Ç</a:t>
            </a:r>
            <a:r>
              <a:rPr lang="tr-TR" dirty="0" smtClean="0">
                <a:solidFill>
                  <a:schemeClr val="tx2">
                    <a:lumMod val="50000"/>
                  </a:schemeClr>
                </a:solidFill>
                <a:latin typeface="Roboto" panose="020B0604020202020204" charset="0"/>
                <a:ea typeface="Roboto" panose="020B0604020202020204" charset="0"/>
              </a:rPr>
              <a:t>ivi </a:t>
            </a:r>
            <a:r>
              <a:rPr lang="tr-TR" dirty="0">
                <a:solidFill>
                  <a:schemeClr val="tx2">
                    <a:lumMod val="50000"/>
                  </a:schemeClr>
                </a:solidFill>
                <a:latin typeface="Roboto" panose="020B0604020202020204" charset="0"/>
                <a:ea typeface="Roboto" panose="020B0604020202020204" charset="0"/>
              </a:rPr>
              <a:t>boylarında kısalma, çivi uç kısımlarında kesme açılarının farklılık </a:t>
            </a:r>
            <a:r>
              <a:rPr lang="tr-TR" dirty="0" smtClean="0">
                <a:solidFill>
                  <a:schemeClr val="tx2">
                    <a:lumMod val="50000"/>
                  </a:schemeClr>
                </a:solidFill>
                <a:latin typeface="Roboto" panose="020B0604020202020204" charset="0"/>
                <a:ea typeface="Roboto" panose="020B0604020202020204" charset="0"/>
              </a:rPr>
              <a:t>göstermesi</a:t>
            </a:r>
          </a:p>
          <a:p>
            <a:pPr marL="457200" indent="-457200" algn="l">
              <a:buFont typeface="Arial" panose="020B0604020202020204" pitchFamily="34" charset="0"/>
              <a:buChar char="•"/>
            </a:pPr>
            <a:r>
              <a:rPr lang="tr-TR" dirty="0">
                <a:solidFill>
                  <a:schemeClr val="tx2">
                    <a:lumMod val="50000"/>
                  </a:schemeClr>
                </a:solidFill>
                <a:latin typeface="Roboto" panose="020B0604020202020204" charset="0"/>
                <a:ea typeface="Roboto" panose="020B0604020202020204" charset="0"/>
              </a:rPr>
              <a:t>Ç</a:t>
            </a:r>
            <a:r>
              <a:rPr lang="tr-TR" dirty="0" smtClean="0">
                <a:solidFill>
                  <a:schemeClr val="tx2">
                    <a:lumMod val="50000"/>
                  </a:schemeClr>
                </a:solidFill>
                <a:latin typeface="Roboto" panose="020B0604020202020204" charset="0"/>
                <a:ea typeface="Roboto" panose="020B0604020202020204" charset="0"/>
              </a:rPr>
              <a:t>ivi </a:t>
            </a:r>
            <a:r>
              <a:rPr lang="tr-TR" dirty="0">
                <a:solidFill>
                  <a:schemeClr val="tx2">
                    <a:lumMod val="50000"/>
                  </a:schemeClr>
                </a:solidFill>
                <a:latin typeface="Roboto" panose="020B0604020202020204" charset="0"/>
                <a:ea typeface="Roboto" panose="020B0604020202020204" charset="0"/>
              </a:rPr>
              <a:t>baş kısmının deforme olması</a:t>
            </a:r>
            <a:endParaRPr lang="tr-TR" dirty="0">
              <a:solidFill>
                <a:schemeClr val="tx2">
                  <a:lumMod val="50000"/>
                </a:schemeClr>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21906323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5"/>
          <p:cNvSpPr txBox="1"/>
          <p:nvPr/>
        </p:nvSpPr>
        <p:spPr>
          <a:xfrm>
            <a:off x="1028700" y="952500"/>
            <a:ext cx="16230600" cy="990501"/>
          </a:xfrm>
          <a:prstGeom prst="rect">
            <a:avLst/>
          </a:prstGeom>
        </p:spPr>
        <p:txBody>
          <a:bodyPr lIns="0" tIns="0" rIns="0" bIns="0" rtlCol="0" anchor="t">
            <a:spAutoFit/>
          </a:bodyPr>
          <a:lstStyle/>
          <a:p>
            <a:pPr algn="ctr">
              <a:lnSpc>
                <a:spcPts val="7699"/>
              </a:lnSpc>
            </a:pPr>
            <a:r>
              <a:rPr lang="tr-TR" sz="6999" dirty="0" smtClean="0">
                <a:solidFill>
                  <a:srgbClr val="0070C0"/>
                </a:solidFill>
                <a:latin typeface="Source Sans Pro Bold"/>
              </a:rPr>
              <a:t>       </a:t>
            </a:r>
            <a:r>
              <a:rPr lang="en-US" sz="6999" dirty="0" err="1" smtClean="0">
                <a:solidFill>
                  <a:srgbClr val="0070C0"/>
                </a:solidFill>
                <a:latin typeface="Source Sans Pro Bold"/>
              </a:rPr>
              <a:t>Gelen</a:t>
            </a:r>
            <a:r>
              <a:rPr lang="en-US" sz="6999" dirty="0" smtClean="0">
                <a:solidFill>
                  <a:srgbClr val="0070C0"/>
                </a:solidFill>
                <a:latin typeface="Source Sans Pro Bold"/>
              </a:rPr>
              <a:t> </a:t>
            </a:r>
            <a:r>
              <a:rPr lang="en-US" sz="6999" dirty="0" err="1" smtClean="0">
                <a:solidFill>
                  <a:srgbClr val="0070C0"/>
                </a:solidFill>
                <a:latin typeface="Source Sans Pro Bold"/>
              </a:rPr>
              <a:t>Veri</a:t>
            </a:r>
            <a:r>
              <a:rPr lang="tr-TR" sz="6999" dirty="0" smtClean="0">
                <a:solidFill>
                  <a:srgbClr val="0070C0"/>
                </a:solidFill>
                <a:latin typeface="Source Sans Pro Bold"/>
              </a:rPr>
              <a:t>         –        Sistem Çıktısı</a:t>
            </a:r>
            <a:endParaRPr lang="en-US" sz="6999" dirty="0">
              <a:solidFill>
                <a:srgbClr val="0070C0"/>
              </a:solidFill>
              <a:latin typeface="Source Sans Pro Bold"/>
            </a:endParaRPr>
          </a:p>
        </p:txBody>
      </p:sp>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2552700"/>
            <a:ext cx="7620000" cy="5715000"/>
          </a:xfrm>
          <a:prstGeom prst="rect">
            <a:avLst/>
          </a:prstGeom>
        </p:spPr>
      </p:pic>
      <p:pic>
        <p:nvPicPr>
          <p:cNvPr id="7" name="Resi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9300" y="2552700"/>
            <a:ext cx="7620000" cy="57150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5"/>
          <p:cNvSpPr txBox="1"/>
          <p:nvPr/>
        </p:nvSpPr>
        <p:spPr>
          <a:xfrm>
            <a:off x="1028700" y="952500"/>
            <a:ext cx="16230600" cy="990501"/>
          </a:xfrm>
          <a:prstGeom prst="rect">
            <a:avLst/>
          </a:prstGeom>
        </p:spPr>
        <p:txBody>
          <a:bodyPr lIns="0" tIns="0" rIns="0" bIns="0" rtlCol="0" anchor="t">
            <a:spAutoFit/>
          </a:bodyPr>
          <a:lstStyle/>
          <a:p>
            <a:pPr algn="ctr">
              <a:lnSpc>
                <a:spcPts val="7699"/>
              </a:lnSpc>
            </a:pPr>
            <a:r>
              <a:rPr lang="tr-TR" sz="6999" dirty="0" smtClean="0">
                <a:solidFill>
                  <a:srgbClr val="0070C0"/>
                </a:solidFill>
                <a:latin typeface="Source Sans Pro Bold"/>
              </a:rPr>
              <a:t>       </a:t>
            </a:r>
            <a:r>
              <a:rPr lang="en-US" sz="6999" dirty="0" err="1" smtClean="0">
                <a:solidFill>
                  <a:srgbClr val="0070C0"/>
                </a:solidFill>
                <a:latin typeface="Source Sans Pro Bold"/>
              </a:rPr>
              <a:t>Gelen</a:t>
            </a:r>
            <a:r>
              <a:rPr lang="en-US" sz="6999" dirty="0" smtClean="0">
                <a:solidFill>
                  <a:srgbClr val="0070C0"/>
                </a:solidFill>
                <a:latin typeface="Source Sans Pro Bold"/>
              </a:rPr>
              <a:t> </a:t>
            </a:r>
            <a:r>
              <a:rPr lang="en-US" sz="6999" dirty="0" err="1" smtClean="0">
                <a:solidFill>
                  <a:srgbClr val="0070C0"/>
                </a:solidFill>
                <a:latin typeface="Source Sans Pro Bold"/>
              </a:rPr>
              <a:t>Veri</a:t>
            </a:r>
            <a:r>
              <a:rPr lang="tr-TR" sz="6999" dirty="0" smtClean="0">
                <a:solidFill>
                  <a:srgbClr val="0070C0"/>
                </a:solidFill>
                <a:latin typeface="Source Sans Pro Bold"/>
              </a:rPr>
              <a:t>         –        Sistem Çıktısı</a:t>
            </a:r>
            <a:endParaRPr lang="en-US" sz="6999" dirty="0">
              <a:solidFill>
                <a:srgbClr val="0070C0"/>
              </a:solidFill>
              <a:latin typeface="Source Sans Pro Bold"/>
            </a:endParaRPr>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1957" y="2547257"/>
            <a:ext cx="7620000" cy="5715000"/>
          </a:xfrm>
          <a:prstGeom prst="rect">
            <a:avLst/>
          </a:prstGeom>
        </p:spPr>
      </p:pic>
      <p:pic>
        <p:nvPicPr>
          <p:cNvPr id="3" name="Resi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 y="2547257"/>
            <a:ext cx="7620000" cy="5715000"/>
          </a:xfrm>
          <a:prstGeom prst="rect">
            <a:avLst/>
          </a:prstGeom>
        </p:spPr>
      </p:pic>
    </p:spTree>
    <p:extLst>
      <p:ext uri="{BB962C8B-B14F-4D97-AF65-F5344CB8AC3E}">
        <p14:creationId xmlns:p14="http://schemas.microsoft.com/office/powerpoint/2010/main" val="16861608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5"/>
          <p:cNvSpPr txBox="1"/>
          <p:nvPr/>
        </p:nvSpPr>
        <p:spPr>
          <a:xfrm>
            <a:off x="1028700" y="952500"/>
            <a:ext cx="16230600" cy="990501"/>
          </a:xfrm>
          <a:prstGeom prst="rect">
            <a:avLst/>
          </a:prstGeom>
        </p:spPr>
        <p:txBody>
          <a:bodyPr lIns="0" tIns="0" rIns="0" bIns="0" rtlCol="0" anchor="t">
            <a:spAutoFit/>
          </a:bodyPr>
          <a:lstStyle/>
          <a:p>
            <a:pPr algn="ctr">
              <a:lnSpc>
                <a:spcPts val="7699"/>
              </a:lnSpc>
            </a:pPr>
            <a:r>
              <a:rPr lang="tr-TR" sz="6999" dirty="0" smtClean="0">
                <a:solidFill>
                  <a:srgbClr val="0070C0"/>
                </a:solidFill>
                <a:latin typeface="Source Sans Pro Bold"/>
              </a:rPr>
              <a:t>       </a:t>
            </a:r>
            <a:r>
              <a:rPr lang="en-US" sz="6999" dirty="0" err="1" smtClean="0">
                <a:solidFill>
                  <a:srgbClr val="0070C0"/>
                </a:solidFill>
                <a:latin typeface="Source Sans Pro Bold"/>
              </a:rPr>
              <a:t>Gelen</a:t>
            </a:r>
            <a:r>
              <a:rPr lang="en-US" sz="6999" dirty="0" smtClean="0">
                <a:solidFill>
                  <a:srgbClr val="0070C0"/>
                </a:solidFill>
                <a:latin typeface="Source Sans Pro Bold"/>
              </a:rPr>
              <a:t> </a:t>
            </a:r>
            <a:r>
              <a:rPr lang="en-US" sz="6999" dirty="0" err="1" smtClean="0">
                <a:solidFill>
                  <a:srgbClr val="0070C0"/>
                </a:solidFill>
                <a:latin typeface="Source Sans Pro Bold"/>
              </a:rPr>
              <a:t>Veri</a:t>
            </a:r>
            <a:r>
              <a:rPr lang="tr-TR" sz="6999" dirty="0" smtClean="0">
                <a:solidFill>
                  <a:srgbClr val="0070C0"/>
                </a:solidFill>
                <a:latin typeface="Source Sans Pro Bold"/>
              </a:rPr>
              <a:t>         –        Sistem Çıktısı</a:t>
            </a:r>
            <a:endParaRPr lang="en-US" sz="6999" dirty="0">
              <a:solidFill>
                <a:srgbClr val="0070C0"/>
              </a:solidFill>
              <a:latin typeface="Source Sans Pro Bold"/>
            </a:endParaRPr>
          </a:p>
        </p:txBody>
      </p:sp>
      <p:pic>
        <p:nvPicPr>
          <p:cNvPr id="4" name="Resi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200" y="2247900"/>
            <a:ext cx="5803641" cy="6770914"/>
          </a:xfrm>
          <a:prstGeom prst="rect">
            <a:avLst/>
          </a:prstGeom>
        </p:spPr>
      </p:pic>
      <p:pic>
        <p:nvPicPr>
          <p:cNvPr id="6" name="Resi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44200" y="2247900"/>
            <a:ext cx="5803641" cy="6770915"/>
          </a:xfrm>
          <a:prstGeom prst="rect">
            <a:avLst/>
          </a:prstGeom>
        </p:spPr>
      </p:pic>
    </p:spTree>
    <p:extLst>
      <p:ext uri="{BB962C8B-B14F-4D97-AF65-F5344CB8AC3E}">
        <p14:creationId xmlns:p14="http://schemas.microsoft.com/office/powerpoint/2010/main" val="14743749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4"/>
          <p:cNvSpPr txBox="1"/>
          <p:nvPr/>
        </p:nvSpPr>
        <p:spPr>
          <a:xfrm>
            <a:off x="1028700" y="1104900"/>
            <a:ext cx="16230600" cy="990501"/>
          </a:xfrm>
          <a:prstGeom prst="rect">
            <a:avLst/>
          </a:prstGeom>
        </p:spPr>
        <p:txBody>
          <a:bodyPr lIns="0" tIns="0" rIns="0" bIns="0" rtlCol="0" anchor="t">
            <a:spAutoFit/>
          </a:bodyPr>
          <a:lstStyle/>
          <a:p>
            <a:pPr algn="ctr">
              <a:lnSpc>
                <a:spcPts val="7699"/>
              </a:lnSpc>
            </a:pPr>
            <a:r>
              <a:rPr lang="tr-TR" sz="6999" dirty="0" smtClean="0">
                <a:solidFill>
                  <a:srgbClr val="0070C0"/>
                </a:solidFill>
                <a:latin typeface="Source Sans Pro Bold"/>
              </a:rPr>
              <a:t>Projenin Yenilikçi Yönü ve Ar-Ge Niteliği</a:t>
            </a:r>
            <a:endParaRPr lang="en-US" sz="6999" dirty="0">
              <a:solidFill>
                <a:srgbClr val="0070C0"/>
              </a:solidFill>
              <a:latin typeface="Source Sans Pro Bold"/>
            </a:endParaRPr>
          </a:p>
        </p:txBody>
      </p:sp>
      <p:sp>
        <p:nvSpPr>
          <p:cNvPr id="5" name="TextBox 5"/>
          <p:cNvSpPr txBox="1"/>
          <p:nvPr/>
        </p:nvSpPr>
        <p:spPr>
          <a:xfrm>
            <a:off x="1028700" y="2123976"/>
            <a:ext cx="16230600" cy="512961"/>
          </a:xfrm>
          <a:prstGeom prst="rect">
            <a:avLst/>
          </a:prstGeom>
        </p:spPr>
        <p:txBody>
          <a:bodyPr lIns="0" tIns="0" rIns="0" bIns="0" rtlCol="0" anchor="t">
            <a:spAutoFit/>
          </a:bodyPr>
          <a:lstStyle/>
          <a:p>
            <a:pPr>
              <a:lnSpc>
                <a:spcPts val="3960"/>
              </a:lnSpc>
            </a:pPr>
            <a:r>
              <a:rPr lang="en-US" sz="3600">
                <a:solidFill>
                  <a:schemeClr val="tx2">
                    <a:lumMod val="50000"/>
                  </a:schemeClr>
                </a:solidFill>
                <a:latin typeface="Source Sans Pro"/>
              </a:rPr>
              <a:t>    </a:t>
            </a:r>
            <a:endParaRPr lang="en-US" sz="3600" dirty="0">
              <a:solidFill>
                <a:schemeClr val="tx2">
                  <a:lumMod val="50000"/>
                </a:schemeClr>
              </a:solidFill>
              <a:latin typeface="Source Sans Pro"/>
            </a:endParaRPr>
          </a:p>
        </p:txBody>
      </p:sp>
      <p:sp>
        <p:nvSpPr>
          <p:cNvPr id="6" name="TextBox 5"/>
          <p:cNvSpPr txBox="1"/>
          <p:nvPr/>
        </p:nvSpPr>
        <p:spPr>
          <a:xfrm>
            <a:off x="1028700" y="2123976"/>
            <a:ext cx="16230600" cy="7181453"/>
          </a:xfrm>
          <a:prstGeom prst="rect">
            <a:avLst/>
          </a:prstGeom>
        </p:spPr>
        <p:txBody>
          <a:bodyPr lIns="0" tIns="0" rIns="0" bIns="0" rtlCol="0" anchor="t">
            <a:spAutoFit/>
          </a:bodyPr>
          <a:lstStyle/>
          <a:p>
            <a:pPr>
              <a:lnSpc>
                <a:spcPts val="3960"/>
              </a:lnSpc>
            </a:pPr>
            <a:r>
              <a:rPr lang="tr-TR" sz="3200" dirty="0">
                <a:solidFill>
                  <a:schemeClr val="tx2">
                    <a:lumMod val="50000"/>
                  </a:schemeClr>
                </a:solidFill>
                <a:latin typeface="Roboto" panose="020B0604020202020204" charset="0"/>
                <a:ea typeface="Roboto" panose="020B0604020202020204" charset="0"/>
              </a:rPr>
              <a:t> </a:t>
            </a:r>
            <a:r>
              <a:rPr lang="tr-TR" sz="3200" dirty="0" smtClean="0">
                <a:solidFill>
                  <a:schemeClr val="tx2">
                    <a:lumMod val="50000"/>
                  </a:schemeClr>
                </a:solidFill>
                <a:latin typeface="Roboto" panose="020B0604020202020204" charset="0"/>
                <a:ea typeface="Roboto" panose="020B0604020202020204" charset="0"/>
              </a:rPr>
              <a:t>   </a:t>
            </a:r>
          </a:p>
          <a:p>
            <a:pPr>
              <a:lnSpc>
                <a:spcPts val="3960"/>
              </a:lnSpc>
            </a:pPr>
            <a:r>
              <a:rPr lang="tr-TR" sz="3200" dirty="0">
                <a:solidFill>
                  <a:schemeClr val="tx2">
                    <a:lumMod val="50000"/>
                  </a:schemeClr>
                </a:solidFill>
                <a:latin typeface="Roboto" panose="020B0604020202020204" charset="0"/>
                <a:ea typeface="Roboto" panose="020B0604020202020204" charset="0"/>
              </a:rPr>
              <a:t> </a:t>
            </a:r>
            <a:r>
              <a:rPr lang="tr-TR" sz="3200" dirty="0" smtClean="0">
                <a:solidFill>
                  <a:schemeClr val="tx2">
                    <a:lumMod val="50000"/>
                  </a:schemeClr>
                </a:solidFill>
                <a:latin typeface="Roboto" panose="020B0604020202020204" charset="0"/>
                <a:ea typeface="Roboto" panose="020B0604020202020204" charset="0"/>
              </a:rPr>
              <a:t>   Dünyada yapay zeka kullanarak kusurlu çivi tespiti yapan bir kurum bulunmamakta olup, kusurlu çiviye ait </a:t>
            </a:r>
            <a:r>
              <a:rPr lang="tr-TR" sz="3200" dirty="0" err="1" smtClean="0">
                <a:solidFill>
                  <a:schemeClr val="tx2">
                    <a:lumMod val="50000"/>
                  </a:schemeClr>
                </a:solidFill>
                <a:latin typeface="Roboto" panose="020B0604020202020204" charset="0"/>
                <a:ea typeface="Roboto" panose="020B0604020202020204" charset="0"/>
              </a:rPr>
              <a:t>veriseti</a:t>
            </a:r>
            <a:r>
              <a:rPr lang="tr-TR" sz="3200" dirty="0" smtClean="0">
                <a:solidFill>
                  <a:schemeClr val="tx2">
                    <a:lumMod val="50000"/>
                  </a:schemeClr>
                </a:solidFill>
                <a:latin typeface="Roboto" panose="020B0604020202020204" charset="0"/>
                <a:ea typeface="Roboto" panose="020B0604020202020204" charset="0"/>
              </a:rPr>
              <a:t> dahi </a:t>
            </a:r>
            <a:r>
              <a:rPr lang="tr-TR" sz="3200" dirty="0" err="1" smtClean="0">
                <a:solidFill>
                  <a:schemeClr val="tx2">
                    <a:lumMod val="50000"/>
                  </a:schemeClr>
                </a:solidFill>
                <a:latin typeface="Roboto" panose="020B0604020202020204" charset="0"/>
                <a:ea typeface="Roboto" panose="020B0604020202020204" charset="0"/>
              </a:rPr>
              <a:t>bulunmamaktadır.Bu</a:t>
            </a:r>
            <a:r>
              <a:rPr lang="tr-TR" sz="3200" dirty="0" smtClean="0">
                <a:solidFill>
                  <a:schemeClr val="tx2">
                    <a:lumMod val="50000"/>
                  </a:schemeClr>
                </a:solidFill>
                <a:latin typeface="Roboto" panose="020B0604020202020204" charset="0"/>
                <a:ea typeface="Roboto" panose="020B0604020202020204" charset="0"/>
              </a:rPr>
              <a:t> bağlamda öncü bir firmayız.</a:t>
            </a:r>
            <a:endParaRPr lang="tr-TR" sz="3200" dirty="0" smtClean="0">
              <a:solidFill>
                <a:schemeClr val="tx2">
                  <a:lumMod val="50000"/>
                </a:schemeClr>
              </a:solidFill>
              <a:latin typeface="Roboto" panose="020B0604020202020204" charset="0"/>
              <a:ea typeface="Roboto" panose="020B0604020202020204" charset="0"/>
            </a:endParaRPr>
          </a:p>
          <a:p>
            <a:pPr>
              <a:lnSpc>
                <a:spcPts val="3960"/>
              </a:lnSpc>
            </a:pPr>
            <a:r>
              <a:rPr lang="tr-TR" sz="3200" dirty="0" smtClean="0">
                <a:solidFill>
                  <a:schemeClr val="tx2">
                    <a:lumMod val="50000"/>
                  </a:schemeClr>
                </a:solidFill>
                <a:latin typeface="Roboto" panose="020B0604020202020204" charset="0"/>
                <a:ea typeface="Roboto" panose="020B0604020202020204" charset="0"/>
              </a:rPr>
              <a:t>    </a:t>
            </a:r>
          </a:p>
          <a:p>
            <a:pPr>
              <a:lnSpc>
                <a:spcPts val="3960"/>
              </a:lnSpc>
            </a:pPr>
            <a:r>
              <a:rPr lang="tr-TR" sz="3200" dirty="0">
                <a:solidFill>
                  <a:schemeClr val="tx2">
                    <a:lumMod val="50000"/>
                  </a:schemeClr>
                </a:solidFill>
                <a:latin typeface="Roboto" panose="020B0604020202020204" charset="0"/>
                <a:ea typeface="Roboto" panose="020B0604020202020204" charset="0"/>
              </a:rPr>
              <a:t> </a:t>
            </a:r>
            <a:r>
              <a:rPr lang="tr-TR" sz="3200" dirty="0" smtClean="0">
                <a:solidFill>
                  <a:schemeClr val="tx2">
                    <a:lumMod val="50000"/>
                  </a:schemeClr>
                </a:solidFill>
                <a:latin typeface="Roboto" panose="020B0604020202020204" charset="0"/>
                <a:ea typeface="Roboto" panose="020B0604020202020204" charset="0"/>
              </a:rPr>
              <a:t>   Kusurlu</a:t>
            </a:r>
            <a:r>
              <a:rPr lang="en-US" sz="3200" dirty="0" smtClean="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çivilerin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oluşturduğu</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dizgi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makinasının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durması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hurda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kaybı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ve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üretimi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azaltmasın</a:t>
            </a:r>
            <a:r>
              <a:rPr lang="en-US" sz="3200" dirty="0">
                <a:solidFill>
                  <a:schemeClr val="tx2">
                    <a:lumMod val="50000"/>
                  </a:schemeClr>
                </a:solidFill>
                <a:latin typeface="Roboto" panose="020B0604020202020204" charset="0"/>
                <a:ea typeface="Roboto" panose="020B0604020202020204" charset="0"/>
              </a:rPr>
              <a:t> </a:t>
            </a:r>
            <a:r>
              <a:rPr lang="tr-TR" sz="3200" dirty="0" smtClean="0">
                <a:solidFill>
                  <a:schemeClr val="tx2">
                    <a:lumMod val="50000"/>
                  </a:schemeClr>
                </a:solidFill>
                <a:latin typeface="Roboto" panose="020B0604020202020204" charset="0"/>
                <a:ea typeface="Roboto" panose="020B0604020202020204" charset="0"/>
              </a:rPr>
              <a:t>m</a:t>
            </a:r>
            <a:r>
              <a:rPr lang="tr-TR" sz="3200" dirty="0" smtClean="0">
                <a:solidFill>
                  <a:schemeClr val="tx2">
                    <a:lumMod val="50000"/>
                  </a:schemeClr>
                </a:solidFill>
                <a:latin typeface="Roboto" panose="020B0604020202020204" charset="0"/>
                <a:ea typeface="Roboto" panose="020B0604020202020204" charset="0"/>
              </a:rPr>
              <a:t>addi </a:t>
            </a:r>
            <a:r>
              <a:rPr lang="tr-TR" sz="3200" dirty="0">
                <a:solidFill>
                  <a:schemeClr val="tx2">
                    <a:lumMod val="50000"/>
                  </a:schemeClr>
                </a:solidFill>
                <a:latin typeface="Roboto" panose="020B0604020202020204" charset="0"/>
                <a:ea typeface="Roboto" panose="020B0604020202020204" charset="0"/>
              </a:rPr>
              <a:t>olarak  </a:t>
            </a:r>
            <a:r>
              <a:rPr lang="tr-TR" sz="3200" u="sng" dirty="0">
                <a:solidFill>
                  <a:schemeClr val="tx2">
                    <a:lumMod val="50000"/>
                  </a:schemeClr>
                </a:solidFill>
                <a:latin typeface="Roboto" panose="020B0604020202020204" charset="0"/>
                <a:ea typeface="Roboto" panose="020B0604020202020204" charset="0"/>
              </a:rPr>
              <a:t>yıllık yaklaşık 80 ton</a:t>
            </a:r>
            <a:r>
              <a:rPr lang="tr-TR" sz="3200" dirty="0">
                <a:solidFill>
                  <a:schemeClr val="tx2">
                    <a:lumMod val="50000"/>
                  </a:schemeClr>
                </a:solidFill>
                <a:latin typeface="Roboto" panose="020B0604020202020204" charset="0"/>
                <a:ea typeface="Roboto" panose="020B0604020202020204" charset="0"/>
              </a:rPr>
              <a:t>, bu tonaja karşılık gelen </a:t>
            </a:r>
            <a:r>
              <a:rPr lang="tr-TR" sz="3200" u="sng" dirty="0">
                <a:solidFill>
                  <a:schemeClr val="tx2">
                    <a:lumMod val="50000"/>
                  </a:schemeClr>
                </a:solidFill>
                <a:latin typeface="Roboto" panose="020B0604020202020204" charset="0"/>
                <a:ea typeface="Roboto" panose="020B0604020202020204" charset="0"/>
              </a:rPr>
              <a:t>80.000,00 $</a:t>
            </a:r>
            <a:r>
              <a:rPr lang="tr-TR" sz="3200" dirty="0">
                <a:solidFill>
                  <a:schemeClr val="tx2">
                    <a:lumMod val="50000"/>
                  </a:schemeClr>
                </a:solidFill>
                <a:latin typeface="Roboto" panose="020B0604020202020204" charset="0"/>
                <a:ea typeface="Roboto" panose="020B0604020202020204" charset="0"/>
              </a:rPr>
              <a:t> gibi ticari kayıplar </a:t>
            </a:r>
            <a:r>
              <a:rPr lang="tr-TR" sz="3200" dirty="0" smtClean="0">
                <a:solidFill>
                  <a:schemeClr val="tx2">
                    <a:lumMod val="50000"/>
                  </a:schemeClr>
                </a:solidFill>
                <a:latin typeface="Roboto" panose="020B0604020202020204" charset="0"/>
                <a:ea typeface="Roboto" panose="020B0604020202020204" charset="0"/>
              </a:rPr>
              <a:t>oluştururken</a:t>
            </a:r>
            <a:r>
              <a:rPr lang="en-US" sz="3200" dirty="0" smtClean="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geliştirmiş</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olduğumuz</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yapay</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zeka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modeliyle</a:t>
            </a:r>
            <a:r>
              <a:rPr lang="en-US" sz="3200" dirty="0">
                <a:solidFill>
                  <a:schemeClr val="tx2">
                    <a:lumMod val="50000"/>
                  </a:schemeClr>
                </a:solidFill>
                <a:latin typeface="Roboto" panose="020B0604020202020204" charset="0"/>
                <a:ea typeface="Roboto" panose="020B0604020202020204" charset="0"/>
              </a:rPr>
              <a:t> </a:t>
            </a:r>
            <a:r>
              <a:rPr lang="tr-TR" sz="3200" dirty="0" smtClean="0">
                <a:solidFill>
                  <a:schemeClr val="tx2">
                    <a:lumMod val="50000"/>
                  </a:schemeClr>
                </a:solidFill>
                <a:latin typeface="Roboto" panose="020B0604020202020204" charset="0"/>
                <a:ea typeface="Roboto" panose="020B0604020202020204" charset="0"/>
              </a:rPr>
              <a:t>bu </a:t>
            </a:r>
            <a:r>
              <a:rPr lang="tr-TR" sz="3200" dirty="0" err="1" smtClean="0">
                <a:solidFill>
                  <a:schemeClr val="tx2">
                    <a:lumMod val="50000"/>
                  </a:schemeClr>
                </a:solidFill>
                <a:latin typeface="Roboto" panose="020B0604020202020204" charset="0"/>
                <a:ea typeface="Roboto" panose="020B0604020202020204" charset="0"/>
              </a:rPr>
              <a:t>kayıpdan</a:t>
            </a:r>
            <a:r>
              <a:rPr lang="tr-TR" sz="3200" dirty="0" smtClean="0">
                <a:solidFill>
                  <a:schemeClr val="tx2">
                    <a:lumMod val="50000"/>
                  </a:schemeClr>
                </a:solidFill>
                <a:latin typeface="Roboto" panose="020B0604020202020204" charset="0"/>
                <a:ea typeface="Roboto" panose="020B0604020202020204" charset="0"/>
              </a:rPr>
              <a:t> büyük ölçüde kurtulmaktayız</a:t>
            </a:r>
            <a:r>
              <a:rPr lang="en-US" sz="3200" dirty="0" smtClean="0">
                <a:solidFill>
                  <a:schemeClr val="tx2">
                    <a:lumMod val="50000"/>
                  </a:schemeClr>
                </a:solidFill>
                <a:latin typeface="Roboto" panose="020B0604020202020204" charset="0"/>
                <a:ea typeface="Roboto" panose="020B0604020202020204" charset="0"/>
              </a:rPr>
              <a:t>.</a:t>
            </a:r>
            <a:endParaRPr lang="en-US" sz="3200" dirty="0">
              <a:solidFill>
                <a:schemeClr val="tx2">
                  <a:lumMod val="50000"/>
                </a:schemeClr>
              </a:solidFill>
              <a:latin typeface="Roboto" panose="020B0604020202020204" charset="0"/>
              <a:ea typeface="Roboto" panose="020B0604020202020204" charset="0"/>
            </a:endParaRPr>
          </a:p>
          <a:p>
            <a:pPr>
              <a:lnSpc>
                <a:spcPts val="3960"/>
              </a:lnSpc>
            </a:pPr>
            <a:endParaRPr lang="tr-TR" sz="3200" dirty="0" smtClean="0">
              <a:solidFill>
                <a:schemeClr val="tx2">
                  <a:lumMod val="50000"/>
                </a:schemeClr>
              </a:solidFill>
              <a:latin typeface="Roboto" panose="020B0604020202020204" charset="0"/>
              <a:ea typeface="Roboto" panose="020B0604020202020204" charset="0"/>
            </a:endParaRPr>
          </a:p>
          <a:p>
            <a:pPr>
              <a:lnSpc>
                <a:spcPts val="3960"/>
              </a:lnSpc>
            </a:pPr>
            <a:r>
              <a:rPr lang="tr-TR" sz="3200" dirty="0" smtClean="0">
                <a:solidFill>
                  <a:schemeClr val="tx2">
                    <a:lumMod val="50000"/>
                  </a:schemeClr>
                </a:solidFill>
                <a:latin typeface="Roboto" panose="020B0604020202020204" charset="0"/>
                <a:ea typeface="Roboto" panose="020B0604020202020204" charset="0"/>
              </a:rPr>
              <a:t>    Sanayi 4.0 devrimine yeni proje olan CIVIDA ile güçlü bir adım atım desteklediğimizi tescillemiş bulunmaktayız.</a:t>
            </a:r>
          </a:p>
          <a:p>
            <a:pPr>
              <a:lnSpc>
                <a:spcPts val="3960"/>
              </a:lnSpc>
            </a:pPr>
            <a:r>
              <a:rPr lang="tr-TR" sz="3200" dirty="0">
                <a:solidFill>
                  <a:schemeClr val="tx2">
                    <a:lumMod val="50000"/>
                  </a:schemeClr>
                </a:solidFill>
                <a:latin typeface="Roboto" panose="020B0604020202020204" charset="0"/>
                <a:ea typeface="Roboto" panose="020B0604020202020204" charset="0"/>
              </a:rPr>
              <a:t> </a:t>
            </a:r>
            <a:r>
              <a:rPr lang="tr-TR" sz="3200" dirty="0" smtClean="0">
                <a:solidFill>
                  <a:schemeClr val="tx2">
                    <a:lumMod val="50000"/>
                  </a:schemeClr>
                </a:solidFill>
                <a:latin typeface="Roboto" panose="020B0604020202020204" charset="0"/>
                <a:ea typeface="Roboto" panose="020B0604020202020204" charset="0"/>
              </a:rPr>
              <a:t>   </a:t>
            </a:r>
          </a:p>
          <a:p>
            <a:pPr>
              <a:lnSpc>
                <a:spcPts val="3960"/>
              </a:lnSpc>
            </a:pPr>
            <a:r>
              <a:rPr lang="tr-TR" sz="3200" dirty="0" smtClean="0">
                <a:solidFill>
                  <a:schemeClr val="tx2">
                    <a:lumMod val="50000"/>
                  </a:schemeClr>
                </a:solidFill>
                <a:latin typeface="Roboto" panose="020B0604020202020204" charset="0"/>
                <a:ea typeface="Roboto" panose="020B0604020202020204" charset="0"/>
              </a:rPr>
              <a:t>    Proje, bulut sistemler dahil olmak üzere izleme ve dağıtım gibi birçok farklı çalıştırma sistemine kolaylıkla adapte olabilmekte.</a:t>
            </a:r>
            <a:endParaRPr lang="en-US" sz="3200" dirty="0">
              <a:solidFill>
                <a:schemeClr val="tx2">
                  <a:lumMod val="50000"/>
                </a:schemeClr>
              </a:solidFill>
              <a:latin typeface="Roboto" panose="020B0604020202020204" charset="0"/>
              <a:ea typeface="Roboto" panose="020B0604020202020204"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4"/>
          <p:cNvSpPr txBox="1"/>
          <p:nvPr/>
        </p:nvSpPr>
        <p:spPr>
          <a:xfrm>
            <a:off x="1028700" y="1104900"/>
            <a:ext cx="16230600" cy="990501"/>
          </a:xfrm>
          <a:prstGeom prst="rect">
            <a:avLst/>
          </a:prstGeom>
        </p:spPr>
        <p:txBody>
          <a:bodyPr lIns="0" tIns="0" rIns="0" bIns="0" rtlCol="0" anchor="t">
            <a:spAutoFit/>
          </a:bodyPr>
          <a:lstStyle/>
          <a:p>
            <a:pPr algn="ctr">
              <a:lnSpc>
                <a:spcPts val="7699"/>
              </a:lnSpc>
            </a:pPr>
            <a:r>
              <a:rPr lang="tr-TR" sz="6999" dirty="0" smtClean="0">
                <a:solidFill>
                  <a:srgbClr val="0070C0"/>
                </a:solidFill>
                <a:latin typeface="Source Sans Pro Bold"/>
              </a:rPr>
              <a:t>Projenin Beklenen Çıktı Ve Kazanımları</a:t>
            </a:r>
            <a:endParaRPr lang="en-US" sz="6999" dirty="0">
              <a:solidFill>
                <a:srgbClr val="0070C0"/>
              </a:solidFill>
              <a:latin typeface="Source Sans Pro Bold"/>
            </a:endParaRPr>
          </a:p>
        </p:txBody>
      </p:sp>
      <p:sp>
        <p:nvSpPr>
          <p:cNvPr id="5" name="TextBox 5"/>
          <p:cNvSpPr txBox="1"/>
          <p:nvPr/>
        </p:nvSpPr>
        <p:spPr>
          <a:xfrm>
            <a:off x="1028700" y="2123976"/>
            <a:ext cx="16230600" cy="6135654"/>
          </a:xfrm>
          <a:prstGeom prst="rect">
            <a:avLst/>
          </a:prstGeom>
        </p:spPr>
        <p:txBody>
          <a:bodyPr lIns="0" tIns="0" rIns="0" bIns="0" rtlCol="0" anchor="t">
            <a:spAutoFit/>
          </a:bodyPr>
          <a:lstStyle/>
          <a:p>
            <a:pPr>
              <a:lnSpc>
                <a:spcPts val="3960"/>
              </a:lnSpc>
            </a:pPr>
            <a:r>
              <a:rPr lang="en-US" sz="3200" dirty="0">
                <a:solidFill>
                  <a:schemeClr val="tx2">
                    <a:lumMod val="50000"/>
                  </a:schemeClr>
                </a:solidFill>
                <a:latin typeface="Source Sans Pro"/>
              </a:rPr>
              <a:t>    </a:t>
            </a:r>
            <a:endParaRPr lang="tr-TR" sz="3200" dirty="0" smtClean="0">
              <a:solidFill>
                <a:schemeClr val="tx2">
                  <a:lumMod val="50000"/>
                </a:schemeClr>
              </a:solidFill>
              <a:latin typeface="Source Sans Pro"/>
            </a:endParaRPr>
          </a:p>
          <a:p>
            <a:pPr>
              <a:lnSpc>
                <a:spcPts val="3960"/>
              </a:lnSpc>
            </a:pPr>
            <a:r>
              <a:rPr lang="tr-TR" sz="3200" dirty="0">
                <a:solidFill>
                  <a:schemeClr val="tx2">
                    <a:lumMod val="50000"/>
                  </a:schemeClr>
                </a:solidFill>
                <a:latin typeface="Roboto" panose="020B0604020202020204" charset="0"/>
                <a:ea typeface="Roboto" panose="020B0604020202020204" charset="0"/>
              </a:rPr>
              <a:t> </a:t>
            </a:r>
            <a:r>
              <a:rPr lang="tr-TR" sz="3200" dirty="0" smtClean="0">
                <a:solidFill>
                  <a:schemeClr val="tx2">
                    <a:lumMod val="50000"/>
                  </a:schemeClr>
                </a:solidFill>
                <a:latin typeface="Roboto" panose="020B0604020202020204" charset="0"/>
                <a:ea typeface="Roboto" panose="020B0604020202020204" charset="0"/>
              </a:rPr>
              <a:t>    Sistemin aktif olarak çalışıp ve üzerine gelişim </a:t>
            </a:r>
            <a:r>
              <a:rPr lang="tr-TR" sz="3200" dirty="0" err="1" smtClean="0">
                <a:solidFill>
                  <a:schemeClr val="tx2">
                    <a:lumMod val="50000"/>
                  </a:schemeClr>
                </a:solidFill>
                <a:latin typeface="Roboto" panose="020B0604020202020204" charset="0"/>
                <a:ea typeface="Roboto" panose="020B0604020202020204" charset="0"/>
              </a:rPr>
              <a:t>katedebilmesi</a:t>
            </a:r>
            <a:r>
              <a:rPr lang="tr-TR" sz="3200" dirty="0" smtClean="0">
                <a:solidFill>
                  <a:schemeClr val="tx2">
                    <a:lumMod val="50000"/>
                  </a:schemeClr>
                </a:solidFill>
                <a:latin typeface="Roboto" panose="020B0604020202020204" charset="0"/>
                <a:ea typeface="Roboto" panose="020B0604020202020204" charset="0"/>
              </a:rPr>
              <a:t> en büyük kazanımlardan biri oldu. Son haliyle sistemi ürün haline getirme hedefimiz bulunmakta olup y</a:t>
            </a:r>
            <a:r>
              <a:rPr lang="en-US" sz="3200" dirty="0" err="1" smtClean="0">
                <a:solidFill>
                  <a:schemeClr val="tx2">
                    <a:lumMod val="50000"/>
                  </a:schemeClr>
                </a:solidFill>
                <a:latin typeface="Roboto" panose="020B0604020202020204" charset="0"/>
                <a:ea typeface="Roboto" panose="020B0604020202020204" charset="0"/>
              </a:rPr>
              <a:t>apmış</a:t>
            </a:r>
            <a:r>
              <a:rPr lang="en-US" sz="3200" dirty="0" smtClean="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olduğumuz</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sistemin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Dünya'da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bir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örneğinin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bulunmaması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bizin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öncü</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olduğumuzu</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kanıtlamakta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ve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bize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patentini</a:t>
            </a:r>
            <a:r>
              <a:rPr lang="en-US" sz="3200" dirty="0">
                <a:solidFill>
                  <a:schemeClr val="tx2">
                    <a:lumMod val="50000"/>
                  </a:schemeClr>
                </a:solidFill>
                <a:latin typeface="Roboto" panose="020B0604020202020204" charset="0"/>
                <a:ea typeface="Roboto" panose="020B0604020202020204" charset="0"/>
              </a:rPr>
              <a:t> alma </a:t>
            </a:r>
            <a:r>
              <a:rPr lang="en-US" sz="3200" dirty="0" err="1">
                <a:solidFill>
                  <a:schemeClr val="tx2">
                    <a:lumMod val="50000"/>
                  </a:schemeClr>
                </a:solidFill>
                <a:latin typeface="Roboto" panose="020B0604020202020204" charset="0"/>
                <a:ea typeface="Roboto" panose="020B0604020202020204" charset="0"/>
              </a:rPr>
              <a:t>hakkı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doğurmuşur</a:t>
            </a:r>
            <a:r>
              <a:rPr lang="en-US" sz="3200" dirty="0">
                <a:solidFill>
                  <a:schemeClr val="tx2">
                    <a:lumMod val="50000"/>
                  </a:schemeClr>
                </a:solidFill>
                <a:latin typeface="Roboto" panose="020B0604020202020204" charset="0"/>
                <a:ea typeface="Roboto" panose="020B0604020202020204" charset="0"/>
              </a:rPr>
              <a:t>. Bu </a:t>
            </a:r>
            <a:r>
              <a:rPr lang="en-US" sz="3200" dirty="0" err="1">
                <a:solidFill>
                  <a:schemeClr val="tx2">
                    <a:lumMod val="50000"/>
                  </a:schemeClr>
                </a:solidFill>
                <a:latin typeface="Roboto" panose="020B0604020202020204" charset="0"/>
                <a:ea typeface="Roboto" panose="020B0604020202020204" charset="0"/>
              </a:rPr>
              <a:t>çerçevede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sahip</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olduğumuz</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sistemin</a:t>
            </a:r>
            <a:r>
              <a:rPr lang="en-US" sz="3200" dirty="0">
                <a:solidFill>
                  <a:schemeClr val="tx2">
                    <a:lumMod val="50000"/>
                  </a:schemeClr>
                </a:solidFill>
                <a:latin typeface="Roboto" panose="020B0604020202020204" charset="0"/>
                <a:ea typeface="Roboto" panose="020B0604020202020204" charset="0"/>
              </a:rPr>
              <a:t> patent </a:t>
            </a:r>
            <a:r>
              <a:rPr lang="tr-TR" sz="3200" dirty="0">
                <a:solidFill>
                  <a:schemeClr val="tx2">
                    <a:lumMod val="50000"/>
                  </a:schemeClr>
                </a:solidFill>
                <a:latin typeface="Roboto" panose="020B0604020202020204" charset="0"/>
                <a:ea typeface="Roboto" panose="020B0604020202020204" charset="0"/>
              </a:rPr>
              <a:t>çalışmalarına başlanmıştır.</a:t>
            </a:r>
            <a:endParaRPr lang="tr-TR" sz="3200" dirty="0" smtClean="0">
              <a:solidFill>
                <a:schemeClr val="tx2">
                  <a:lumMod val="50000"/>
                </a:schemeClr>
              </a:solidFill>
              <a:latin typeface="Roboto" panose="020B0604020202020204" charset="0"/>
              <a:ea typeface="Roboto" panose="020B0604020202020204" charset="0"/>
            </a:endParaRPr>
          </a:p>
          <a:p>
            <a:pPr>
              <a:lnSpc>
                <a:spcPts val="3960"/>
              </a:lnSpc>
            </a:pPr>
            <a:r>
              <a:rPr lang="tr-TR" sz="3200" dirty="0">
                <a:solidFill>
                  <a:schemeClr val="tx2">
                    <a:lumMod val="50000"/>
                  </a:schemeClr>
                </a:solidFill>
                <a:latin typeface="Source Sans Pro"/>
              </a:rPr>
              <a:t> </a:t>
            </a:r>
            <a:r>
              <a:rPr lang="tr-TR" sz="3200" dirty="0" smtClean="0">
                <a:solidFill>
                  <a:schemeClr val="tx2">
                    <a:lumMod val="50000"/>
                  </a:schemeClr>
                </a:solidFill>
                <a:latin typeface="Source Sans Pro"/>
              </a:rPr>
              <a:t>  </a:t>
            </a:r>
          </a:p>
          <a:p>
            <a:pPr>
              <a:lnSpc>
                <a:spcPts val="3960"/>
              </a:lnSpc>
            </a:pPr>
            <a:r>
              <a:rPr lang="tr-TR" sz="3200" dirty="0">
                <a:solidFill>
                  <a:schemeClr val="tx2">
                    <a:lumMod val="50000"/>
                  </a:schemeClr>
                </a:solidFill>
                <a:latin typeface="Source Sans Pro"/>
              </a:rPr>
              <a:t> </a:t>
            </a:r>
            <a:r>
              <a:rPr lang="tr-TR" sz="3200" dirty="0" smtClean="0">
                <a:solidFill>
                  <a:schemeClr val="tx2">
                    <a:lumMod val="50000"/>
                  </a:schemeClr>
                </a:solidFill>
                <a:latin typeface="Source Sans Pro"/>
              </a:rPr>
              <a:t>  </a:t>
            </a:r>
            <a:r>
              <a:rPr lang="tr-TR" sz="3200" dirty="0">
                <a:solidFill>
                  <a:schemeClr val="tx2">
                    <a:lumMod val="50000"/>
                  </a:schemeClr>
                </a:solidFill>
                <a:latin typeface="Roboto" panose="020B0604020202020204" charset="0"/>
                <a:ea typeface="Roboto" panose="020B0604020202020204" charset="0"/>
              </a:rPr>
              <a:t>Kusurlu</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çivilerin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oluşturduğu</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dizgi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makinasının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durması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hurda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kaybı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ve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üretimi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azaltmasın</a:t>
            </a:r>
            <a:r>
              <a:rPr lang="en-US" sz="3200" dirty="0">
                <a:solidFill>
                  <a:schemeClr val="tx2">
                    <a:lumMod val="50000"/>
                  </a:schemeClr>
                </a:solidFill>
                <a:latin typeface="Roboto" panose="020B0604020202020204" charset="0"/>
                <a:ea typeface="Roboto" panose="020B0604020202020204" charset="0"/>
              </a:rPr>
              <a:t> </a:t>
            </a:r>
            <a:r>
              <a:rPr lang="tr-TR" sz="3200" dirty="0">
                <a:solidFill>
                  <a:schemeClr val="tx2">
                    <a:lumMod val="50000"/>
                  </a:schemeClr>
                </a:solidFill>
                <a:latin typeface="Roboto" panose="020B0604020202020204" charset="0"/>
                <a:ea typeface="Roboto" panose="020B0604020202020204" charset="0"/>
              </a:rPr>
              <a:t>maddi olarak  </a:t>
            </a:r>
            <a:r>
              <a:rPr lang="tr-TR" sz="3200" u="sng" dirty="0">
                <a:solidFill>
                  <a:schemeClr val="tx2">
                    <a:lumMod val="50000"/>
                  </a:schemeClr>
                </a:solidFill>
                <a:latin typeface="Roboto" panose="020B0604020202020204" charset="0"/>
                <a:ea typeface="Roboto" panose="020B0604020202020204" charset="0"/>
              </a:rPr>
              <a:t>yıllık yaklaşık 80 ton</a:t>
            </a:r>
            <a:r>
              <a:rPr lang="tr-TR" sz="3200" dirty="0">
                <a:solidFill>
                  <a:schemeClr val="tx2">
                    <a:lumMod val="50000"/>
                  </a:schemeClr>
                </a:solidFill>
                <a:latin typeface="Roboto" panose="020B0604020202020204" charset="0"/>
                <a:ea typeface="Roboto" panose="020B0604020202020204" charset="0"/>
              </a:rPr>
              <a:t>, bu tonaja karşılık gelen </a:t>
            </a:r>
            <a:r>
              <a:rPr lang="tr-TR" sz="3200" u="sng" dirty="0">
                <a:solidFill>
                  <a:schemeClr val="tx2">
                    <a:lumMod val="50000"/>
                  </a:schemeClr>
                </a:solidFill>
                <a:latin typeface="Roboto" panose="020B0604020202020204" charset="0"/>
                <a:ea typeface="Roboto" panose="020B0604020202020204" charset="0"/>
              </a:rPr>
              <a:t>80.000,00 $</a:t>
            </a:r>
            <a:r>
              <a:rPr lang="tr-TR" sz="3200" dirty="0">
                <a:solidFill>
                  <a:schemeClr val="tx2">
                    <a:lumMod val="50000"/>
                  </a:schemeClr>
                </a:solidFill>
                <a:latin typeface="Roboto" panose="020B0604020202020204" charset="0"/>
                <a:ea typeface="Roboto" panose="020B0604020202020204" charset="0"/>
              </a:rPr>
              <a:t> gibi ticari kayıplar oluştururken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geliştirmiş</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olduğumuz</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yapay</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zeka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modeliyle</a:t>
            </a:r>
            <a:r>
              <a:rPr lang="en-US" sz="3200" dirty="0">
                <a:solidFill>
                  <a:schemeClr val="tx2">
                    <a:lumMod val="50000"/>
                  </a:schemeClr>
                </a:solidFill>
                <a:latin typeface="Roboto" panose="020B0604020202020204" charset="0"/>
                <a:ea typeface="Roboto" panose="020B0604020202020204" charset="0"/>
              </a:rPr>
              <a:t> </a:t>
            </a:r>
            <a:r>
              <a:rPr lang="tr-TR" sz="3200" dirty="0">
                <a:solidFill>
                  <a:schemeClr val="tx2">
                    <a:lumMod val="50000"/>
                  </a:schemeClr>
                </a:solidFill>
                <a:latin typeface="Roboto" panose="020B0604020202020204" charset="0"/>
                <a:ea typeface="Roboto" panose="020B0604020202020204" charset="0"/>
              </a:rPr>
              <a:t>bu </a:t>
            </a:r>
            <a:r>
              <a:rPr lang="tr-TR" sz="3200" dirty="0" err="1">
                <a:solidFill>
                  <a:schemeClr val="tx2">
                    <a:lumMod val="50000"/>
                  </a:schemeClr>
                </a:solidFill>
                <a:latin typeface="Roboto" panose="020B0604020202020204" charset="0"/>
                <a:ea typeface="Roboto" panose="020B0604020202020204" charset="0"/>
              </a:rPr>
              <a:t>kayıpdan</a:t>
            </a:r>
            <a:r>
              <a:rPr lang="tr-TR" sz="3200" dirty="0">
                <a:solidFill>
                  <a:schemeClr val="tx2">
                    <a:lumMod val="50000"/>
                  </a:schemeClr>
                </a:solidFill>
                <a:latin typeface="Roboto" panose="020B0604020202020204" charset="0"/>
                <a:ea typeface="Roboto" panose="020B0604020202020204" charset="0"/>
              </a:rPr>
              <a:t> büyük ölçüde kurtulmaktayız</a:t>
            </a:r>
            <a:r>
              <a:rPr lang="en-US" sz="3200" dirty="0">
                <a:solidFill>
                  <a:schemeClr val="tx2">
                    <a:lumMod val="50000"/>
                  </a:schemeClr>
                </a:solidFill>
                <a:latin typeface="Roboto" panose="020B0604020202020204" charset="0"/>
                <a:ea typeface="Roboto" panose="020B0604020202020204" charset="0"/>
              </a:rPr>
              <a:t>.</a:t>
            </a:r>
          </a:p>
          <a:p>
            <a:pPr>
              <a:lnSpc>
                <a:spcPts val="3960"/>
              </a:lnSpc>
            </a:pPr>
            <a:endParaRPr lang="tr-TR" sz="3200" dirty="0"/>
          </a:p>
        </p:txBody>
      </p:sp>
    </p:spTree>
    <p:extLst>
      <p:ext uri="{BB962C8B-B14F-4D97-AF65-F5344CB8AC3E}">
        <p14:creationId xmlns:p14="http://schemas.microsoft.com/office/powerpoint/2010/main" val="28415052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Alt Başlık 2"/>
          <p:cNvSpPr>
            <a:spLocks noGrp="1"/>
          </p:cNvSpPr>
          <p:nvPr>
            <p:ph type="subTitle" idx="1"/>
          </p:nvPr>
        </p:nvSpPr>
        <p:spPr>
          <a:xfrm>
            <a:off x="1447800" y="1181100"/>
            <a:ext cx="15240000" cy="8534400"/>
          </a:xfrm>
        </p:spPr>
        <p:txBody>
          <a:bodyPr>
            <a:normAutofit/>
          </a:bodyPr>
          <a:lstStyle/>
          <a:p>
            <a:pPr algn="l"/>
            <a:r>
              <a:rPr lang="tr-TR" dirty="0" smtClean="0">
                <a:solidFill>
                  <a:schemeClr val="tx2">
                    <a:lumMod val="50000"/>
                  </a:schemeClr>
                </a:solidFill>
                <a:latin typeface="Roboto" panose="020B0604020202020204" charset="0"/>
                <a:ea typeface="Roboto" panose="020B0604020202020204" charset="0"/>
              </a:rPr>
              <a:t>     Belirtilen </a:t>
            </a:r>
            <a:r>
              <a:rPr lang="tr-TR" dirty="0">
                <a:solidFill>
                  <a:schemeClr val="tx2">
                    <a:lumMod val="50000"/>
                  </a:schemeClr>
                </a:solidFill>
                <a:latin typeface="Roboto" panose="020B0604020202020204" charset="0"/>
                <a:ea typeface="Roboto" panose="020B0604020202020204" charset="0"/>
              </a:rPr>
              <a:t>üretim sırasında oluşabilecek bu problemlerinin 7 gün 24 saat çalışan bir sistemde operatöre bağlı olarak yeterli düzeyde kontrol edilmesi mümkün gözükmemektedir. Çünkü çivi üretiminin çok hızlı ve sürekli akış halinde olması sebebiyle üretim operatörleri ve kalite kontrol operatörleri tarafından kontrol edilmesi neredeyse imkânsızdır. Bunun sebebi mevcutta bulunan birçok çivi makinesinin sürekli aynı anda çalışmasıdır. Dolayısıyla çivinin üretim işlemi sürekli olduğundan, operatörlerin de her bir çivi makinesinin başında sürekli beklemesi imkânsızdır. Bu sebeple çivi üretim sırasında üretim hatalarından dolayı firmada manevi ve maddi kayıplar söz konusudur. Maddi olarak  </a:t>
            </a:r>
            <a:r>
              <a:rPr lang="tr-TR" u="sng" dirty="0">
                <a:solidFill>
                  <a:schemeClr val="tx2">
                    <a:lumMod val="50000"/>
                  </a:schemeClr>
                </a:solidFill>
                <a:latin typeface="Roboto" panose="020B0604020202020204" charset="0"/>
                <a:ea typeface="Roboto" panose="020B0604020202020204" charset="0"/>
              </a:rPr>
              <a:t>yıllık yaklaşık 80 ton</a:t>
            </a:r>
            <a:r>
              <a:rPr lang="tr-TR" dirty="0">
                <a:solidFill>
                  <a:schemeClr val="tx2">
                    <a:lumMod val="50000"/>
                  </a:schemeClr>
                </a:solidFill>
                <a:latin typeface="Roboto" panose="020B0604020202020204" charset="0"/>
                <a:ea typeface="Roboto" panose="020B0604020202020204" charset="0"/>
              </a:rPr>
              <a:t>, bu tonaja karşılık gelen </a:t>
            </a:r>
            <a:r>
              <a:rPr lang="tr-TR" u="sng" dirty="0">
                <a:solidFill>
                  <a:schemeClr val="tx2">
                    <a:lumMod val="50000"/>
                  </a:schemeClr>
                </a:solidFill>
                <a:latin typeface="Roboto" panose="020B0604020202020204" charset="0"/>
                <a:ea typeface="Roboto" panose="020B0604020202020204" charset="0"/>
              </a:rPr>
              <a:t>80.000,00 $</a:t>
            </a:r>
            <a:r>
              <a:rPr lang="tr-TR" dirty="0">
                <a:solidFill>
                  <a:schemeClr val="tx2">
                    <a:lumMod val="50000"/>
                  </a:schemeClr>
                </a:solidFill>
                <a:latin typeface="Roboto" panose="020B0604020202020204" charset="0"/>
                <a:ea typeface="Roboto" panose="020B0604020202020204" charset="0"/>
              </a:rPr>
              <a:t> gibi ticari kayıplar söz konusudur. Hem sürdürülebilir bir üretim kalitesine sahip olmak hem de operatörden bağımsız çivi üretiminde kusurlu ürünlerin tespiti için yapay zekâyla görüntü işleme yöntemini kullanarak çivi üretimi sırasında karşılaşılan problemlerin önüne geçmek hedeflenmiştir. </a:t>
            </a:r>
            <a:endParaRPr lang="tr-TR" dirty="0">
              <a:solidFill>
                <a:schemeClr val="tx2">
                  <a:lumMod val="50000"/>
                </a:schemeClr>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7954989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Dikdörtgen 3"/>
          <p:cNvSpPr/>
          <p:nvPr/>
        </p:nvSpPr>
        <p:spPr>
          <a:xfrm>
            <a:off x="1371600" y="876300"/>
            <a:ext cx="15697200" cy="1169551"/>
          </a:xfrm>
          <a:prstGeom prst="rect">
            <a:avLst/>
          </a:prstGeom>
        </p:spPr>
        <p:txBody>
          <a:bodyPr wrap="square">
            <a:spAutoFit/>
          </a:bodyPr>
          <a:lstStyle/>
          <a:p>
            <a:pPr algn="ctr"/>
            <a:r>
              <a:rPr lang="tr-TR" sz="7000" b="1" dirty="0" smtClean="0">
                <a:solidFill>
                  <a:srgbClr val="0070C0"/>
                </a:solidFill>
                <a:latin typeface="Roboto" panose="020B0604020202020204" charset="0"/>
                <a:ea typeface="Roboto" panose="020B0604020202020204" charset="0"/>
              </a:rPr>
              <a:t>Görseller</a:t>
            </a:r>
            <a:endParaRPr lang="tr-TR" sz="7000" b="1" dirty="0">
              <a:solidFill>
                <a:srgbClr val="0070C0"/>
              </a:solidFill>
              <a:latin typeface="Roboto" panose="020B0604020202020204" charset="0"/>
              <a:ea typeface="Roboto" panose="020B0604020202020204" charset="0"/>
            </a:endParaRPr>
          </a:p>
        </p:txBody>
      </p:sp>
      <p:pic>
        <p:nvPicPr>
          <p:cNvPr id="5" name="Resi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600" y="3000538"/>
            <a:ext cx="6534912" cy="434035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6" name="Resi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82200" y="3000538"/>
            <a:ext cx="6534912" cy="434035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000024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4"/>
          <p:cNvSpPr txBox="1"/>
          <p:nvPr/>
        </p:nvSpPr>
        <p:spPr>
          <a:xfrm>
            <a:off x="1433286" y="723900"/>
            <a:ext cx="15468600" cy="2154436"/>
          </a:xfrm>
          <a:prstGeom prst="rect">
            <a:avLst/>
          </a:prstGeom>
        </p:spPr>
        <p:txBody>
          <a:bodyPr wrap="square" lIns="0" tIns="0" rIns="0" bIns="0" rtlCol="0" anchor="t">
            <a:spAutoFit/>
          </a:bodyPr>
          <a:lstStyle/>
          <a:p>
            <a:pPr algn="ctr">
              <a:lnSpc>
                <a:spcPts val="8399"/>
              </a:lnSpc>
            </a:pPr>
            <a:r>
              <a:rPr lang="tr-TR" sz="6999" dirty="0" smtClean="0">
                <a:solidFill>
                  <a:srgbClr val="0070C0"/>
                </a:solidFill>
                <a:latin typeface="Roboto Bold" panose="020B0604020202020204" charset="0"/>
                <a:ea typeface="Roboto Bold" panose="020B0604020202020204" charset="0"/>
              </a:rPr>
              <a:t>Projeye Kapsamında Yapılacak Faaliyetler</a:t>
            </a:r>
            <a:endParaRPr lang="en-US" sz="6999" dirty="0">
              <a:solidFill>
                <a:srgbClr val="0070C0"/>
              </a:solidFill>
              <a:latin typeface="Roboto Bold" panose="020B0604020202020204" charset="0"/>
              <a:ea typeface="Roboto Bold" panose="020B0604020202020204" charset="0"/>
            </a:endParaRPr>
          </a:p>
        </p:txBody>
      </p:sp>
      <p:sp>
        <p:nvSpPr>
          <p:cNvPr id="5" name="TextBox 5"/>
          <p:cNvSpPr txBox="1"/>
          <p:nvPr/>
        </p:nvSpPr>
        <p:spPr>
          <a:xfrm>
            <a:off x="1400629" y="2878336"/>
            <a:ext cx="15468600" cy="6822380"/>
          </a:xfrm>
          <a:prstGeom prst="rect">
            <a:avLst/>
          </a:prstGeom>
        </p:spPr>
        <p:txBody>
          <a:bodyPr wrap="square" lIns="0" tIns="0" rIns="0" bIns="0" rtlCol="0" anchor="t">
            <a:spAutoFit/>
          </a:bodyPr>
          <a:lstStyle/>
          <a:p>
            <a:pPr>
              <a:lnSpc>
                <a:spcPts val="3840"/>
              </a:lnSpc>
            </a:pPr>
            <a:r>
              <a:rPr lang="tr-TR" sz="3200" dirty="0" smtClean="0">
                <a:solidFill>
                  <a:schemeClr val="tx2">
                    <a:lumMod val="50000"/>
                  </a:schemeClr>
                </a:solidFill>
                <a:latin typeface="Roboto" panose="020B0604020202020204" charset="0"/>
                <a:ea typeface="Roboto" panose="020B0604020202020204" charset="0"/>
              </a:rPr>
              <a:t>İhtiyaçlar </a:t>
            </a:r>
            <a:r>
              <a:rPr lang="en-US" sz="3200" dirty="0" err="1" smtClean="0">
                <a:solidFill>
                  <a:schemeClr val="tx2">
                    <a:lumMod val="50000"/>
                  </a:schemeClr>
                </a:solidFill>
                <a:latin typeface="Roboto" panose="020B0604020202020204" charset="0"/>
                <a:ea typeface="Roboto" panose="020B0604020202020204" charset="0"/>
              </a:rPr>
              <a:t>ışığında</a:t>
            </a:r>
            <a:r>
              <a:rPr lang="en-US" sz="3200" dirty="0" smtClean="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sahadaki</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makinaların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takibinin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ve</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bununla</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beraber</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çivilerin</a:t>
            </a:r>
            <a:r>
              <a:rPr lang="en-US" sz="3200" dirty="0">
                <a:solidFill>
                  <a:schemeClr val="tx2">
                    <a:lumMod val="50000"/>
                  </a:schemeClr>
                </a:solidFill>
                <a:latin typeface="Roboto" panose="020B0604020202020204" charset="0"/>
                <a:ea typeface="Roboto" panose="020B0604020202020204" charset="0"/>
              </a:rPr>
              <a:t> </a:t>
            </a:r>
            <a:r>
              <a:rPr lang="tr-TR" sz="3200" dirty="0" smtClean="0">
                <a:solidFill>
                  <a:schemeClr val="tx2">
                    <a:lumMod val="50000"/>
                  </a:schemeClr>
                </a:solidFill>
                <a:latin typeface="Roboto" panose="020B0604020202020204" charset="0"/>
                <a:ea typeface="Roboto" panose="020B0604020202020204" charset="0"/>
              </a:rPr>
              <a:t>kusurlarının</a:t>
            </a:r>
            <a:r>
              <a:rPr lang="en-US" sz="3200" dirty="0" smtClean="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tespitinin</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yapılması</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gerekliydi</a:t>
            </a:r>
            <a:r>
              <a:rPr lang="en-US" sz="3200" dirty="0">
                <a:solidFill>
                  <a:schemeClr val="tx2">
                    <a:lumMod val="50000"/>
                  </a:schemeClr>
                </a:solidFill>
                <a:latin typeface="Roboto" panose="020B0604020202020204" charset="0"/>
                <a:ea typeface="Roboto" panose="020B0604020202020204" charset="0"/>
              </a:rPr>
              <a:t>. </a:t>
            </a:r>
            <a:endParaRPr lang="tr-TR" sz="3200" dirty="0" smtClean="0">
              <a:solidFill>
                <a:schemeClr val="tx2">
                  <a:lumMod val="50000"/>
                </a:schemeClr>
              </a:solidFill>
              <a:latin typeface="Roboto" panose="020B0604020202020204" charset="0"/>
              <a:ea typeface="Roboto" panose="020B0604020202020204" charset="0"/>
            </a:endParaRPr>
          </a:p>
          <a:p>
            <a:pPr>
              <a:lnSpc>
                <a:spcPts val="3840"/>
              </a:lnSpc>
            </a:pPr>
            <a:endParaRPr lang="tr-TR" sz="3200" dirty="0" smtClean="0">
              <a:solidFill>
                <a:schemeClr val="tx2">
                  <a:lumMod val="50000"/>
                </a:schemeClr>
              </a:solidFill>
              <a:latin typeface="Roboto" panose="020B0604020202020204" charset="0"/>
              <a:ea typeface="Roboto" panose="020B0604020202020204" charset="0"/>
            </a:endParaRPr>
          </a:p>
          <a:p>
            <a:pPr marL="514350" indent="-514350">
              <a:lnSpc>
                <a:spcPts val="3840"/>
              </a:lnSpc>
              <a:buFont typeface="Arial" panose="020B0604020202020204" pitchFamily="34" charset="0"/>
              <a:buChar char="•"/>
            </a:pPr>
            <a:r>
              <a:rPr lang="tr-TR" sz="3200" dirty="0">
                <a:solidFill>
                  <a:schemeClr val="tx2">
                    <a:lumMod val="50000"/>
                  </a:schemeClr>
                </a:solidFill>
                <a:latin typeface="Roboto" panose="020B0604020202020204" charset="0"/>
                <a:ea typeface="Roboto" panose="020B0604020202020204" charset="0"/>
              </a:rPr>
              <a:t>Çivilerin aktığı hizaya kamera sisteminin kurulması</a:t>
            </a:r>
            <a:r>
              <a:rPr lang="tr-TR" sz="3200" dirty="0" smtClean="0">
                <a:solidFill>
                  <a:schemeClr val="tx2">
                    <a:lumMod val="50000"/>
                  </a:schemeClr>
                </a:solidFill>
                <a:latin typeface="Roboto" panose="020B0604020202020204" charset="0"/>
                <a:ea typeface="Roboto" panose="020B0604020202020204" charset="0"/>
              </a:rPr>
              <a:t>,</a:t>
            </a:r>
          </a:p>
          <a:p>
            <a:pPr>
              <a:lnSpc>
                <a:spcPts val="3840"/>
              </a:lnSpc>
            </a:pPr>
            <a:r>
              <a:rPr lang="tr-TR" sz="3200" dirty="0">
                <a:solidFill>
                  <a:schemeClr val="tx2">
                    <a:lumMod val="50000"/>
                  </a:schemeClr>
                </a:solidFill>
                <a:latin typeface="Roboto" panose="020B0604020202020204" charset="0"/>
                <a:ea typeface="Roboto" panose="020B0604020202020204" charset="0"/>
              </a:rPr>
              <a:t>	</a:t>
            </a:r>
            <a:r>
              <a:rPr lang="tr-TR" sz="3200" dirty="0" smtClean="0">
                <a:solidFill>
                  <a:schemeClr val="tx2">
                    <a:lumMod val="50000"/>
                  </a:schemeClr>
                </a:solidFill>
                <a:latin typeface="Roboto" panose="020B0604020202020204" charset="0"/>
                <a:ea typeface="Roboto" panose="020B0604020202020204" charset="0"/>
              </a:rPr>
              <a:t>- </a:t>
            </a:r>
            <a:r>
              <a:rPr lang="tr-TR" sz="3200" dirty="0" smtClean="0">
                <a:latin typeface="Roboto" panose="020B0604020202020204" charset="0"/>
                <a:ea typeface="Roboto" panose="020B0604020202020204" charset="0"/>
              </a:rPr>
              <a:t>Uygun </a:t>
            </a:r>
            <a:r>
              <a:rPr lang="tr-TR" sz="3200" dirty="0">
                <a:latin typeface="Roboto" panose="020B0604020202020204" charset="0"/>
                <a:ea typeface="Roboto" panose="020B0604020202020204" charset="0"/>
              </a:rPr>
              <a:t>kamera seçimi (yüksek </a:t>
            </a:r>
            <a:r>
              <a:rPr lang="tr-TR" sz="3200" dirty="0" err="1">
                <a:latin typeface="Roboto" panose="020B0604020202020204" charset="0"/>
                <a:ea typeface="Roboto" panose="020B0604020202020204" charset="0"/>
              </a:rPr>
              <a:t>fps</a:t>
            </a:r>
            <a:r>
              <a:rPr lang="tr-TR" sz="3200" dirty="0">
                <a:latin typeface="Roboto" panose="020B0604020202020204" charset="0"/>
                <a:ea typeface="Roboto" panose="020B0604020202020204" charset="0"/>
              </a:rPr>
              <a:t> </a:t>
            </a:r>
            <a:r>
              <a:rPr lang="tr-TR" sz="3200" dirty="0" err="1">
                <a:latin typeface="Roboto" panose="020B0604020202020204" charset="0"/>
                <a:ea typeface="Roboto" panose="020B0604020202020204" charset="0"/>
              </a:rPr>
              <a:t>li</a:t>
            </a:r>
            <a:r>
              <a:rPr lang="tr-TR" sz="3200" dirty="0">
                <a:latin typeface="Roboto" panose="020B0604020202020204" charset="0"/>
                <a:ea typeface="Roboto" panose="020B0604020202020204" charset="0"/>
              </a:rPr>
              <a:t> </a:t>
            </a:r>
            <a:r>
              <a:rPr lang="tr-TR" sz="3200" dirty="0" err="1">
                <a:latin typeface="Roboto" panose="020B0604020202020204" charset="0"/>
                <a:ea typeface="Roboto" panose="020B0604020202020204" charset="0"/>
              </a:rPr>
              <a:t>monochrome</a:t>
            </a:r>
            <a:r>
              <a:rPr lang="tr-TR" sz="3200" dirty="0">
                <a:latin typeface="Roboto" panose="020B0604020202020204" charset="0"/>
                <a:ea typeface="Roboto" panose="020B0604020202020204" charset="0"/>
              </a:rPr>
              <a:t> global </a:t>
            </a:r>
            <a:r>
              <a:rPr lang="tr-TR" sz="3200" dirty="0" err="1">
                <a:latin typeface="Roboto" panose="020B0604020202020204" charset="0"/>
                <a:ea typeface="Roboto" panose="020B0604020202020204" charset="0"/>
              </a:rPr>
              <a:t>shutter</a:t>
            </a:r>
            <a:r>
              <a:rPr lang="tr-TR" sz="3200" dirty="0">
                <a:latin typeface="Roboto" panose="020B0604020202020204" charset="0"/>
                <a:ea typeface="Roboto" panose="020B0604020202020204" charset="0"/>
              </a:rPr>
              <a:t> ) için testler </a:t>
            </a:r>
            <a:r>
              <a:rPr lang="tr-TR" sz="3200" dirty="0" smtClean="0">
                <a:latin typeface="Roboto" panose="020B0604020202020204" charset="0"/>
                <a:ea typeface="Roboto" panose="020B0604020202020204" charset="0"/>
              </a:rPr>
              <a:t>	yapılması.</a:t>
            </a:r>
            <a:r>
              <a:rPr lang="tr-TR" sz="3200" dirty="0">
                <a:latin typeface="Roboto" panose="020B0604020202020204" charset="0"/>
                <a:ea typeface="Roboto" panose="020B0604020202020204" charset="0"/>
              </a:rPr>
              <a:t/>
            </a:r>
            <a:br>
              <a:rPr lang="tr-TR" sz="3200" dirty="0">
                <a:latin typeface="Roboto" panose="020B0604020202020204" charset="0"/>
                <a:ea typeface="Roboto" panose="020B0604020202020204" charset="0"/>
              </a:rPr>
            </a:br>
            <a:r>
              <a:rPr lang="tr-TR" sz="3200" dirty="0" smtClean="0">
                <a:latin typeface="Roboto" panose="020B0604020202020204" charset="0"/>
                <a:ea typeface="Roboto" panose="020B0604020202020204" charset="0"/>
              </a:rPr>
              <a:t>	- Kameranın </a:t>
            </a:r>
            <a:r>
              <a:rPr lang="tr-TR" sz="3200" dirty="0">
                <a:latin typeface="Roboto" panose="020B0604020202020204" charset="0"/>
                <a:ea typeface="Roboto" panose="020B0604020202020204" charset="0"/>
              </a:rPr>
              <a:t>odak uzaklığı ile </a:t>
            </a:r>
            <a:r>
              <a:rPr lang="tr-TR" sz="3200" dirty="0" err="1">
                <a:latin typeface="Roboto" panose="020B0604020202020204" charset="0"/>
                <a:ea typeface="Roboto" panose="020B0604020202020204" charset="0"/>
              </a:rPr>
              <a:t>focal</a:t>
            </a:r>
            <a:r>
              <a:rPr lang="tr-TR" sz="3200" dirty="0">
                <a:latin typeface="Roboto" panose="020B0604020202020204" charset="0"/>
                <a:ea typeface="Roboto" panose="020B0604020202020204" charset="0"/>
              </a:rPr>
              <a:t> </a:t>
            </a:r>
            <a:r>
              <a:rPr lang="tr-TR" sz="3200" dirty="0" err="1">
                <a:latin typeface="Roboto" panose="020B0604020202020204" charset="0"/>
                <a:ea typeface="Roboto" panose="020B0604020202020204" charset="0"/>
              </a:rPr>
              <a:t>lenght</a:t>
            </a:r>
            <a:r>
              <a:rPr lang="tr-TR" sz="3200" dirty="0">
                <a:latin typeface="Roboto" panose="020B0604020202020204" charset="0"/>
                <a:ea typeface="Roboto" panose="020B0604020202020204" charset="0"/>
              </a:rPr>
              <a:t> hesabının yapılması ve yüzeyde 60 </a:t>
            </a:r>
            <a:r>
              <a:rPr lang="tr-TR" sz="3200" dirty="0" smtClean="0">
                <a:latin typeface="Roboto" panose="020B0604020202020204" charset="0"/>
                <a:ea typeface="Roboto" panose="020B0604020202020204" charset="0"/>
              </a:rPr>
              <a:t>	derecelik </a:t>
            </a:r>
            <a:r>
              <a:rPr lang="tr-TR" sz="3200" dirty="0">
                <a:latin typeface="Roboto" panose="020B0604020202020204" charset="0"/>
                <a:ea typeface="Roboto" panose="020B0604020202020204" charset="0"/>
              </a:rPr>
              <a:t>bir açıyla bakış sağlanarak mekanik </a:t>
            </a:r>
            <a:r>
              <a:rPr lang="tr-TR" sz="3200" dirty="0" err="1">
                <a:latin typeface="Roboto" panose="020B0604020202020204" charset="0"/>
                <a:ea typeface="Roboto" panose="020B0604020202020204" charset="0"/>
              </a:rPr>
              <a:t>tripot</a:t>
            </a:r>
            <a:r>
              <a:rPr lang="tr-TR" sz="3200" dirty="0">
                <a:latin typeface="Roboto" panose="020B0604020202020204" charset="0"/>
                <a:ea typeface="Roboto" panose="020B0604020202020204" charset="0"/>
              </a:rPr>
              <a:t> tasarımının yapılması</a:t>
            </a:r>
            <a:r>
              <a:rPr lang="tr-TR" sz="3200" dirty="0" smtClean="0">
                <a:latin typeface="Roboto" panose="020B0604020202020204" charset="0"/>
                <a:ea typeface="Roboto" panose="020B0604020202020204" charset="0"/>
              </a:rPr>
              <a:t>.</a:t>
            </a:r>
            <a:endParaRPr lang="tr-TR" sz="3200" dirty="0">
              <a:solidFill>
                <a:schemeClr val="tx2">
                  <a:lumMod val="50000"/>
                </a:schemeClr>
              </a:solidFill>
              <a:latin typeface="Roboto" panose="020B0604020202020204" charset="0"/>
              <a:ea typeface="Roboto" panose="020B0604020202020204" charset="0"/>
            </a:endParaRPr>
          </a:p>
          <a:p>
            <a:pPr marL="514350" indent="-514350">
              <a:lnSpc>
                <a:spcPts val="3840"/>
              </a:lnSpc>
              <a:buFont typeface="Arial" panose="020B0604020202020204" pitchFamily="34" charset="0"/>
              <a:buChar char="•"/>
            </a:pPr>
            <a:r>
              <a:rPr lang="tr-TR" sz="3200" dirty="0" smtClean="0">
                <a:solidFill>
                  <a:schemeClr val="tx2">
                    <a:lumMod val="50000"/>
                  </a:schemeClr>
                </a:solidFill>
                <a:latin typeface="Roboto" panose="020B0604020202020204" charset="0"/>
                <a:ea typeface="Roboto" panose="020B0604020202020204" charset="0"/>
              </a:rPr>
              <a:t>Makina ile ana bilgisayarın görüntü alabilecek şekilde iletişiminin sağlanması,</a:t>
            </a:r>
          </a:p>
          <a:p>
            <a:pPr marL="514350" indent="-514350">
              <a:lnSpc>
                <a:spcPts val="3840"/>
              </a:lnSpc>
              <a:buFont typeface="Arial" panose="020B0604020202020204" pitchFamily="34" charset="0"/>
              <a:buChar char="•"/>
            </a:pPr>
            <a:r>
              <a:rPr lang="tr-TR" sz="3200" dirty="0" smtClean="0">
                <a:solidFill>
                  <a:schemeClr val="tx2">
                    <a:lumMod val="50000"/>
                  </a:schemeClr>
                </a:solidFill>
                <a:latin typeface="Roboto" panose="020B0604020202020204" charset="0"/>
                <a:ea typeface="Roboto" panose="020B0604020202020204" charset="0"/>
              </a:rPr>
              <a:t>M</a:t>
            </a:r>
            <a:r>
              <a:rPr lang="en-US" sz="3200" dirty="0" err="1" smtClean="0">
                <a:solidFill>
                  <a:schemeClr val="tx2">
                    <a:lumMod val="50000"/>
                  </a:schemeClr>
                </a:solidFill>
                <a:latin typeface="Roboto" panose="020B0604020202020204" charset="0"/>
                <a:ea typeface="Roboto" panose="020B0604020202020204" charset="0"/>
              </a:rPr>
              <a:t>akinada</a:t>
            </a:r>
            <a:r>
              <a:rPr lang="en-US" sz="3200" dirty="0" smtClean="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görüntü</a:t>
            </a:r>
            <a:r>
              <a:rPr lang="en-US" sz="3200" dirty="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işleme</a:t>
            </a:r>
            <a:r>
              <a:rPr lang="en-US" sz="3200" dirty="0">
                <a:solidFill>
                  <a:schemeClr val="tx2">
                    <a:lumMod val="50000"/>
                  </a:schemeClr>
                </a:solidFill>
                <a:latin typeface="Roboto" panose="020B0604020202020204" charset="0"/>
                <a:ea typeface="Roboto" panose="020B0604020202020204" charset="0"/>
              </a:rPr>
              <a:t> </a:t>
            </a:r>
            <a:r>
              <a:rPr lang="en-US" sz="3200" dirty="0" err="1" smtClean="0">
                <a:solidFill>
                  <a:schemeClr val="tx2">
                    <a:lumMod val="50000"/>
                  </a:schemeClr>
                </a:solidFill>
                <a:latin typeface="Roboto" panose="020B0604020202020204" charset="0"/>
                <a:ea typeface="Roboto" panose="020B0604020202020204" charset="0"/>
              </a:rPr>
              <a:t>ile</a:t>
            </a:r>
            <a:r>
              <a:rPr lang="tr-TR" sz="3200" dirty="0" smtClean="0">
                <a:solidFill>
                  <a:schemeClr val="tx2">
                    <a:lumMod val="50000"/>
                  </a:schemeClr>
                </a:solidFill>
                <a:latin typeface="Roboto" panose="020B0604020202020204" charset="0"/>
                <a:ea typeface="Roboto" panose="020B0604020202020204" charset="0"/>
              </a:rPr>
              <a:t> başarılı bir</a:t>
            </a:r>
            <a:r>
              <a:rPr lang="en-US" sz="3200" dirty="0" smtClean="0">
                <a:solidFill>
                  <a:schemeClr val="tx2">
                    <a:lumMod val="50000"/>
                  </a:schemeClr>
                </a:solidFill>
                <a:latin typeface="Roboto" panose="020B0604020202020204" charset="0"/>
                <a:ea typeface="Roboto" panose="020B0604020202020204" charset="0"/>
              </a:rPr>
              <a:t> </a:t>
            </a:r>
            <a:r>
              <a:rPr lang="tr-TR" sz="3200" dirty="0" smtClean="0">
                <a:solidFill>
                  <a:schemeClr val="tx2">
                    <a:lumMod val="50000"/>
                  </a:schemeClr>
                </a:solidFill>
                <a:latin typeface="Roboto" panose="020B0604020202020204" charset="0"/>
                <a:ea typeface="Roboto" panose="020B0604020202020204" charset="0"/>
              </a:rPr>
              <a:t>kusurlu</a:t>
            </a:r>
            <a:r>
              <a:rPr lang="en-US" sz="3200" dirty="0" smtClean="0">
                <a:solidFill>
                  <a:schemeClr val="tx2">
                    <a:lumMod val="50000"/>
                  </a:schemeClr>
                </a:solidFill>
                <a:latin typeface="Roboto" panose="020B0604020202020204" charset="0"/>
                <a:ea typeface="Roboto" panose="020B0604020202020204" charset="0"/>
              </a:rPr>
              <a:t> </a:t>
            </a:r>
            <a:r>
              <a:rPr lang="en-US" sz="3200" dirty="0" err="1">
                <a:solidFill>
                  <a:schemeClr val="tx2">
                    <a:lumMod val="50000"/>
                  </a:schemeClr>
                </a:solidFill>
                <a:latin typeface="Roboto" panose="020B0604020202020204" charset="0"/>
                <a:ea typeface="Roboto" panose="020B0604020202020204" charset="0"/>
              </a:rPr>
              <a:t>çivi</a:t>
            </a:r>
            <a:r>
              <a:rPr lang="en-US" sz="3200" dirty="0">
                <a:solidFill>
                  <a:schemeClr val="tx2">
                    <a:lumMod val="50000"/>
                  </a:schemeClr>
                </a:solidFill>
                <a:latin typeface="Roboto" panose="020B0604020202020204" charset="0"/>
                <a:ea typeface="Roboto" panose="020B0604020202020204" charset="0"/>
              </a:rPr>
              <a:t> </a:t>
            </a:r>
            <a:r>
              <a:rPr lang="en-US" sz="3200" dirty="0" err="1" smtClean="0">
                <a:solidFill>
                  <a:schemeClr val="tx2">
                    <a:lumMod val="50000"/>
                  </a:schemeClr>
                </a:solidFill>
                <a:latin typeface="Roboto" panose="020B0604020202020204" charset="0"/>
                <a:ea typeface="Roboto" panose="020B0604020202020204" charset="0"/>
              </a:rPr>
              <a:t>tespiti</a:t>
            </a:r>
            <a:r>
              <a:rPr lang="tr-TR" sz="3200" dirty="0" smtClean="0">
                <a:solidFill>
                  <a:schemeClr val="tx2">
                    <a:lumMod val="50000"/>
                  </a:schemeClr>
                </a:solidFill>
                <a:latin typeface="Roboto" panose="020B0604020202020204" charset="0"/>
                <a:ea typeface="Roboto" panose="020B0604020202020204" charset="0"/>
              </a:rPr>
              <a:t> yapan model oluşturulması</a:t>
            </a:r>
            <a:r>
              <a:rPr lang="en-US" sz="3200" dirty="0" smtClean="0">
                <a:solidFill>
                  <a:schemeClr val="tx2">
                    <a:lumMod val="50000"/>
                  </a:schemeClr>
                </a:solidFill>
                <a:latin typeface="Roboto" panose="020B0604020202020204" charset="0"/>
                <a:ea typeface="Roboto" panose="020B0604020202020204" charset="0"/>
              </a:rPr>
              <a:t>,</a:t>
            </a:r>
            <a:endParaRPr lang="tr-TR" sz="3200" dirty="0" smtClean="0">
              <a:solidFill>
                <a:schemeClr val="tx2">
                  <a:lumMod val="50000"/>
                </a:schemeClr>
              </a:solidFill>
              <a:latin typeface="Roboto" panose="020B0604020202020204" charset="0"/>
              <a:ea typeface="Roboto" panose="020B0604020202020204" charset="0"/>
            </a:endParaRPr>
          </a:p>
          <a:p>
            <a:pPr marL="514350" indent="-514350">
              <a:lnSpc>
                <a:spcPts val="3840"/>
              </a:lnSpc>
              <a:buFont typeface="Arial" panose="020B0604020202020204" pitchFamily="34" charset="0"/>
              <a:buChar char="•"/>
            </a:pPr>
            <a:r>
              <a:rPr lang="tr-TR" sz="3200" dirty="0" smtClean="0">
                <a:solidFill>
                  <a:schemeClr val="tx2">
                    <a:lumMod val="50000"/>
                  </a:schemeClr>
                </a:solidFill>
                <a:latin typeface="Roboto" panose="020B0604020202020204" charset="0"/>
                <a:ea typeface="Roboto" panose="020B0604020202020204" charset="0"/>
              </a:rPr>
              <a:t>Makinalara çivi tespit sisteminin  otomasyon kısmının yapılması: alarm sistemi ile dakikada 3 yamuk çivi gelmesiyle makinenin durdurulması ve operatörün sorunu gidermesi,</a:t>
            </a:r>
            <a:endParaRPr lang="tr-TR" sz="3200" dirty="0" smtClean="0">
              <a:solidFill>
                <a:schemeClr val="tx2">
                  <a:lumMod val="50000"/>
                </a:schemeClr>
              </a:solidFill>
              <a:latin typeface="Roboto" panose="020B0604020202020204" charset="0"/>
              <a:ea typeface="Roboto" panose="020B060402020202020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028700" y="1028700"/>
            <a:ext cx="6172200" cy="8229600"/>
          </a:xfrm>
          <a:prstGeom prst="rect">
            <a:avLst/>
          </a:prstGeom>
        </p:spPr>
      </p:pic>
      <p:sp>
        <p:nvSpPr>
          <p:cNvPr id="4" name="TextBox 4"/>
          <p:cNvSpPr txBox="1"/>
          <p:nvPr/>
        </p:nvSpPr>
        <p:spPr>
          <a:xfrm>
            <a:off x="7681646" y="2571601"/>
            <a:ext cx="9577654" cy="3411190"/>
          </a:xfrm>
          <a:prstGeom prst="rect">
            <a:avLst/>
          </a:prstGeom>
        </p:spPr>
        <p:txBody>
          <a:bodyPr lIns="0" tIns="0" rIns="0" bIns="0" rtlCol="0" anchor="t">
            <a:spAutoFit/>
          </a:bodyPr>
          <a:lstStyle/>
          <a:p>
            <a:pPr>
              <a:lnSpc>
                <a:spcPts val="3840"/>
              </a:lnSpc>
            </a:pPr>
            <a:r>
              <a:rPr lang="en-US" sz="3200" dirty="0" err="1">
                <a:solidFill>
                  <a:schemeClr val="tx2">
                    <a:lumMod val="50000"/>
                  </a:schemeClr>
                </a:solidFill>
                <a:latin typeface="Roboto"/>
              </a:rPr>
              <a:t>Yanda</a:t>
            </a:r>
            <a:r>
              <a:rPr lang="en-US" sz="3200" dirty="0">
                <a:solidFill>
                  <a:schemeClr val="tx2">
                    <a:lumMod val="50000"/>
                  </a:schemeClr>
                </a:solidFill>
                <a:latin typeface="Roboto"/>
              </a:rPr>
              <a:t> </a:t>
            </a:r>
            <a:r>
              <a:rPr lang="en-US" sz="3200" dirty="0" err="1">
                <a:solidFill>
                  <a:schemeClr val="tx2">
                    <a:lumMod val="50000"/>
                  </a:schemeClr>
                </a:solidFill>
                <a:latin typeface="Roboto"/>
              </a:rPr>
              <a:t>sahadaki</a:t>
            </a:r>
            <a:r>
              <a:rPr lang="en-US" sz="3200" dirty="0">
                <a:solidFill>
                  <a:schemeClr val="tx2">
                    <a:lumMod val="50000"/>
                  </a:schemeClr>
                </a:solidFill>
                <a:latin typeface="Roboto"/>
              </a:rPr>
              <a:t> </a:t>
            </a:r>
            <a:r>
              <a:rPr lang="en-US" sz="3200" dirty="0" err="1">
                <a:solidFill>
                  <a:schemeClr val="tx2">
                    <a:lumMod val="50000"/>
                  </a:schemeClr>
                </a:solidFill>
                <a:latin typeface="Roboto"/>
              </a:rPr>
              <a:t>çivi</a:t>
            </a:r>
            <a:r>
              <a:rPr lang="en-US" sz="3200" dirty="0">
                <a:solidFill>
                  <a:schemeClr val="tx2">
                    <a:lumMod val="50000"/>
                  </a:schemeClr>
                </a:solidFill>
                <a:latin typeface="Roboto"/>
              </a:rPr>
              <a:t> </a:t>
            </a:r>
            <a:r>
              <a:rPr lang="en-US" sz="3200" dirty="0" err="1">
                <a:solidFill>
                  <a:schemeClr val="tx2">
                    <a:lumMod val="50000"/>
                  </a:schemeClr>
                </a:solidFill>
                <a:latin typeface="Roboto"/>
              </a:rPr>
              <a:t>kesme</a:t>
            </a:r>
            <a:r>
              <a:rPr lang="en-US" sz="3200" dirty="0">
                <a:solidFill>
                  <a:schemeClr val="tx2">
                    <a:lumMod val="50000"/>
                  </a:schemeClr>
                </a:solidFill>
                <a:latin typeface="Roboto"/>
              </a:rPr>
              <a:t> </a:t>
            </a:r>
            <a:r>
              <a:rPr lang="en-US" sz="3200" dirty="0" err="1">
                <a:solidFill>
                  <a:schemeClr val="tx2">
                    <a:lumMod val="50000"/>
                  </a:schemeClr>
                </a:solidFill>
                <a:latin typeface="Roboto"/>
              </a:rPr>
              <a:t>makinalarından</a:t>
            </a:r>
            <a:r>
              <a:rPr lang="en-US" sz="3200" dirty="0">
                <a:solidFill>
                  <a:schemeClr val="tx2">
                    <a:lumMod val="50000"/>
                  </a:schemeClr>
                </a:solidFill>
                <a:latin typeface="Roboto"/>
              </a:rPr>
              <a:t> </a:t>
            </a:r>
            <a:r>
              <a:rPr lang="en-US" sz="3200" dirty="0" err="1">
                <a:solidFill>
                  <a:schemeClr val="tx2">
                    <a:lumMod val="50000"/>
                  </a:schemeClr>
                </a:solidFill>
                <a:latin typeface="Roboto"/>
              </a:rPr>
              <a:t>biri</a:t>
            </a:r>
            <a:r>
              <a:rPr lang="en-US" sz="3200" dirty="0">
                <a:solidFill>
                  <a:schemeClr val="tx2">
                    <a:lumMod val="50000"/>
                  </a:schemeClr>
                </a:solidFill>
                <a:latin typeface="Roboto"/>
              </a:rPr>
              <a:t> </a:t>
            </a:r>
            <a:r>
              <a:rPr lang="en-US" sz="3200" dirty="0" err="1">
                <a:solidFill>
                  <a:schemeClr val="tx2">
                    <a:lumMod val="50000"/>
                  </a:schemeClr>
                </a:solidFill>
                <a:latin typeface="Roboto"/>
              </a:rPr>
              <a:t>gösterilmiştir</a:t>
            </a:r>
            <a:r>
              <a:rPr lang="en-US" sz="3200" dirty="0" smtClean="0">
                <a:solidFill>
                  <a:schemeClr val="tx2">
                    <a:lumMod val="50000"/>
                  </a:schemeClr>
                </a:solidFill>
                <a:latin typeface="Roboto"/>
              </a:rPr>
              <a:t>.</a:t>
            </a:r>
            <a:r>
              <a:rPr lang="tr-TR" sz="3200" dirty="0" smtClean="0">
                <a:solidFill>
                  <a:schemeClr val="tx2">
                    <a:lumMod val="50000"/>
                  </a:schemeClr>
                </a:solidFill>
                <a:latin typeface="Roboto"/>
              </a:rPr>
              <a:t> Görseldeki ürünler:</a:t>
            </a:r>
          </a:p>
          <a:p>
            <a:pPr>
              <a:lnSpc>
                <a:spcPts val="3840"/>
              </a:lnSpc>
            </a:pPr>
            <a:endParaRPr lang="tr-TR" sz="3200" dirty="0" smtClean="0">
              <a:solidFill>
                <a:schemeClr val="tx2">
                  <a:lumMod val="50000"/>
                </a:schemeClr>
              </a:solidFill>
              <a:latin typeface="Roboto"/>
            </a:endParaRPr>
          </a:p>
          <a:p>
            <a:pPr marL="457200" indent="-457200">
              <a:lnSpc>
                <a:spcPts val="3840"/>
              </a:lnSpc>
              <a:buFont typeface="Arial" panose="020B0604020202020204" pitchFamily="34" charset="0"/>
              <a:buChar char="•"/>
            </a:pPr>
            <a:r>
              <a:rPr lang="en-US" sz="3200" dirty="0" smtClean="0">
                <a:solidFill>
                  <a:schemeClr val="tx2">
                    <a:lumMod val="50000"/>
                  </a:schemeClr>
                </a:solidFill>
                <a:latin typeface="Roboto"/>
              </a:rPr>
              <a:t>Basler </a:t>
            </a:r>
            <a:r>
              <a:rPr lang="en-US" sz="3200" dirty="0">
                <a:solidFill>
                  <a:schemeClr val="tx2">
                    <a:lumMod val="50000"/>
                  </a:schemeClr>
                </a:solidFill>
                <a:latin typeface="Roboto"/>
              </a:rPr>
              <a:t>Lens C23-0816-2M-S </a:t>
            </a:r>
            <a:r>
              <a:rPr lang="en-US" sz="3200" dirty="0" smtClean="0">
                <a:solidFill>
                  <a:schemeClr val="tx2">
                    <a:lumMod val="50000"/>
                  </a:schemeClr>
                </a:solidFill>
                <a:latin typeface="Roboto"/>
              </a:rPr>
              <a:t>f8mm</a:t>
            </a:r>
            <a:r>
              <a:rPr lang="tr-TR" sz="3200" dirty="0" smtClean="0">
                <a:solidFill>
                  <a:schemeClr val="tx2">
                    <a:lumMod val="50000"/>
                  </a:schemeClr>
                </a:solidFill>
                <a:latin typeface="Roboto"/>
              </a:rPr>
              <a:t> </a:t>
            </a:r>
            <a:r>
              <a:rPr lang="en-US" sz="3200" dirty="0" err="1" smtClean="0">
                <a:solidFill>
                  <a:schemeClr val="tx2">
                    <a:lumMod val="50000"/>
                  </a:schemeClr>
                </a:solidFill>
                <a:latin typeface="Roboto"/>
              </a:rPr>
              <a:t>Lensi</a:t>
            </a:r>
            <a:endParaRPr lang="tr-TR" sz="3200" dirty="0" smtClean="0">
              <a:solidFill>
                <a:schemeClr val="tx2">
                  <a:lumMod val="50000"/>
                </a:schemeClr>
              </a:solidFill>
              <a:latin typeface="Roboto"/>
            </a:endParaRPr>
          </a:p>
          <a:p>
            <a:pPr marL="457200" indent="-457200">
              <a:lnSpc>
                <a:spcPts val="3840"/>
              </a:lnSpc>
              <a:buFont typeface="Arial" panose="020B0604020202020204" pitchFamily="34" charset="0"/>
              <a:buChar char="•"/>
            </a:pPr>
            <a:r>
              <a:rPr lang="en-US" sz="3200" dirty="0">
                <a:solidFill>
                  <a:schemeClr val="tx2">
                    <a:lumMod val="50000"/>
                  </a:schemeClr>
                </a:solidFill>
                <a:latin typeface="Roboto"/>
              </a:rPr>
              <a:t>Basler acA1440-73gm </a:t>
            </a:r>
            <a:r>
              <a:rPr lang="en-US" sz="3200" dirty="0" err="1" smtClean="0">
                <a:solidFill>
                  <a:schemeClr val="tx2">
                    <a:lumMod val="50000"/>
                  </a:schemeClr>
                </a:solidFill>
                <a:latin typeface="Roboto"/>
              </a:rPr>
              <a:t>kamera</a:t>
            </a:r>
            <a:endParaRPr lang="tr-TR" sz="3200" dirty="0" smtClean="0">
              <a:solidFill>
                <a:schemeClr val="tx2">
                  <a:lumMod val="50000"/>
                </a:schemeClr>
              </a:solidFill>
              <a:latin typeface="Roboto"/>
            </a:endParaRPr>
          </a:p>
          <a:p>
            <a:pPr marL="457200" indent="-457200">
              <a:lnSpc>
                <a:spcPts val="3840"/>
              </a:lnSpc>
              <a:buFont typeface="Arial" panose="020B0604020202020204" pitchFamily="34" charset="0"/>
              <a:buChar char="•"/>
            </a:pPr>
            <a:r>
              <a:rPr lang="tr-TR" sz="3200" dirty="0" smtClean="0">
                <a:solidFill>
                  <a:schemeClr val="tx2">
                    <a:lumMod val="50000"/>
                  </a:schemeClr>
                </a:solidFill>
                <a:latin typeface="Roboto"/>
              </a:rPr>
              <a:t>Işıklı alarm sistemi</a:t>
            </a:r>
          </a:p>
          <a:p>
            <a:pPr marL="457200" indent="-457200">
              <a:lnSpc>
                <a:spcPts val="3840"/>
              </a:lnSpc>
              <a:buFont typeface="Arial" panose="020B0604020202020204" pitchFamily="34" charset="0"/>
              <a:buChar char="•"/>
            </a:pPr>
            <a:r>
              <a:rPr lang="en-US" sz="3200" dirty="0">
                <a:solidFill>
                  <a:schemeClr val="tx2">
                    <a:lumMod val="50000"/>
                  </a:schemeClr>
                </a:solidFill>
                <a:latin typeface="Roboto"/>
              </a:rPr>
              <a:t>Fiber </a:t>
            </a:r>
            <a:r>
              <a:rPr lang="en-US" sz="3200" dirty="0" err="1" smtClean="0">
                <a:solidFill>
                  <a:schemeClr val="tx2">
                    <a:lumMod val="50000"/>
                  </a:schemeClr>
                </a:solidFill>
                <a:latin typeface="Roboto"/>
              </a:rPr>
              <a:t>bağlantı</a:t>
            </a:r>
            <a:r>
              <a:rPr lang="tr-TR" sz="3200" dirty="0" smtClean="0">
                <a:solidFill>
                  <a:schemeClr val="tx2">
                    <a:lumMod val="50000"/>
                  </a:schemeClr>
                </a:solidFill>
                <a:latin typeface="Roboto"/>
              </a:rPr>
              <a:t> (10G)</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srcRect/>
          <a:stretch>
            <a:fillRect/>
          </a:stretch>
        </p:blipFill>
        <p:spPr>
          <a:xfrm>
            <a:off x="5724884" y="1028700"/>
            <a:ext cx="6838232" cy="5103158"/>
          </a:xfrm>
          <a:prstGeom prst="rect">
            <a:avLst/>
          </a:prstGeom>
        </p:spPr>
      </p:pic>
      <p:sp>
        <p:nvSpPr>
          <p:cNvPr id="4" name="TextBox 4"/>
          <p:cNvSpPr txBox="1"/>
          <p:nvPr/>
        </p:nvSpPr>
        <p:spPr>
          <a:xfrm>
            <a:off x="990600" y="6506527"/>
            <a:ext cx="15773400" cy="1461939"/>
          </a:xfrm>
          <a:prstGeom prst="rect">
            <a:avLst/>
          </a:prstGeom>
        </p:spPr>
        <p:txBody>
          <a:bodyPr wrap="square" lIns="0" tIns="0" rIns="0" bIns="0" rtlCol="0" anchor="t">
            <a:spAutoFit/>
          </a:bodyPr>
          <a:lstStyle/>
          <a:p>
            <a:pPr>
              <a:lnSpc>
                <a:spcPts val="3840"/>
              </a:lnSpc>
            </a:pPr>
            <a:r>
              <a:rPr lang="en-US" sz="3200" dirty="0">
                <a:solidFill>
                  <a:schemeClr val="tx2">
                    <a:lumMod val="50000"/>
                  </a:schemeClr>
                </a:solidFill>
                <a:latin typeface="Roboto"/>
              </a:rPr>
              <a:t>Basler acA1440-73gm </a:t>
            </a:r>
            <a:r>
              <a:rPr lang="en-US" sz="3200" dirty="0" err="1">
                <a:solidFill>
                  <a:schemeClr val="tx2">
                    <a:lumMod val="50000"/>
                  </a:schemeClr>
                </a:solidFill>
                <a:latin typeface="Roboto"/>
              </a:rPr>
              <a:t>kamera</a:t>
            </a:r>
            <a:r>
              <a:rPr lang="en-US" sz="3200" dirty="0">
                <a:solidFill>
                  <a:schemeClr val="tx2">
                    <a:lumMod val="50000"/>
                  </a:schemeClr>
                </a:solidFill>
                <a:latin typeface="Roboto"/>
              </a:rPr>
              <a:t> mono </a:t>
            </a:r>
            <a:r>
              <a:rPr lang="en-US" sz="3200" dirty="0" err="1">
                <a:solidFill>
                  <a:schemeClr val="tx2">
                    <a:lumMod val="50000"/>
                  </a:schemeClr>
                </a:solidFill>
                <a:latin typeface="Roboto"/>
              </a:rPr>
              <a:t>çekim</a:t>
            </a:r>
            <a:r>
              <a:rPr lang="en-US" sz="3200" dirty="0">
                <a:solidFill>
                  <a:schemeClr val="tx2">
                    <a:lumMod val="50000"/>
                  </a:schemeClr>
                </a:solidFill>
                <a:latin typeface="Roboto"/>
              </a:rPr>
              <a:t> </a:t>
            </a:r>
            <a:r>
              <a:rPr lang="en-US" sz="3200" dirty="0" err="1">
                <a:solidFill>
                  <a:schemeClr val="tx2">
                    <a:lumMod val="50000"/>
                  </a:schemeClr>
                </a:solidFill>
                <a:latin typeface="Roboto"/>
              </a:rPr>
              <a:t>sağlamaktadır</a:t>
            </a:r>
            <a:r>
              <a:rPr lang="en-US" sz="3200" dirty="0">
                <a:solidFill>
                  <a:schemeClr val="tx2">
                    <a:lumMod val="50000"/>
                  </a:schemeClr>
                </a:solidFill>
                <a:latin typeface="Roboto"/>
              </a:rPr>
              <a:t>. Normal </a:t>
            </a:r>
            <a:r>
              <a:rPr lang="en-US" sz="3200" dirty="0" err="1">
                <a:solidFill>
                  <a:schemeClr val="tx2">
                    <a:lumMod val="50000"/>
                  </a:schemeClr>
                </a:solidFill>
                <a:latin typeface="Roboto"/>
              </a:rPr>
              <a:t>kameraların</a:t>
            </a:r>
            <a:r>
              <a:rPr lang="en-US" sz="3200" dirty="0">
                <a:solidFill>
                  <a:schemeClr val="tx2">
                    <a:lumMod val="50000"/>
                  </a:schemeClr>
                </a:solidFill>
                <a:latin typeface="Roboto"/>
              </a:rPr>
              <a:t> </a:t>
            </a:r>
            <a:r>
              <a:rPr lang="en-US" sz="3200" dirty="0" err="1">
                <a:solidFill>
                  <a:schemeClr val="tx2">
                    <a:lumMod val="50000"/>
                  </a:schemeClr>
                </a:solidFill>
                <a:latin typeface="Roboto"/>
              </a:rPr>
              <a:t>aksine</a:t>
            </a:r>
            <a:r>
              <a:rPr lang="en-US" sz="3200" dirty="0">
                <a:solidFill>
                  <a:schemeClr val="tx2">
                    <a:lumMod val="50000"/>
                  </a:schemeClr>
                </a:solidFill>
                <a:latin typeface="Roboto"/>
              </a:rPr>
              <a:t> </a:t>
            </a:r>
            <a:r>
              <a:rPr lang="en-US" sz="3200" dirty="0" err="1">
                <a:solidFill>
                  <a:schemeClr val="tx2">
                    <a:lumMod val="50000"/>
                  </a:schemeClr>
                </a:solidFill>
                <a:latin typeface="Roboto"/>
              </a:rPr>
              <a:t>görüntüyü</a:t>
            </a:r>
            <a:r>
              <a:rPr lang="en-US" sz="3200" dirty="0">
                <a:solidFill>
                  <a:schemeClr val="tx2">
                    <a:lumMod val="50000"/>
                  </a:schemeClr>
                </a:solidFill>
                <a:latin typeface="Roboto"/>
              </a:rPr>
              <a:t> </a:t>
            </a:r>
            <a:r>
              <a:rPr lang="en-US" sz="3200" dirty="0" err="1">
                <a:solidFill>
                  <a:schemeClr val="tx2">
                    <a:lumMod val="50000"/>
                  </a:schemeClr>
                </a:solidFill>
                <a:latin typeface="Roboto"/>
              </a:rPr>
              <a:t>yakalamak</a:t>
            </a:r>
            <a:r>
              <a:rPr lang="en-US" sz="3200" dirty="0">
                <a:solidFill>
                  <a:schemeClr val="tx2">
                    <a:lumMod val="50000"/>
                  </a:schemeClr>
                </a:solidFill>
                <a:latin typeface="Roboto"/>
              </a:rPr>
              <a:t> </a:t>
            </a:r>
            <a:r>
              <a:rPr lang="en-US" sz="3200" dirty="0" err="1">
                <a:solidFill>
                  <a:schemeClr val="tx2">
                    <a:lumMod val="50000"/>
                  </a:schemeClr>
                </a:solidFill>
                <a:latin typeface="Roboto"/>
              </a:rPr>
              <a:t>için</a:t>
            </a:r>
            <a:r>
              <a:rPr lang="en-US" sz="3200" dirty="0">
                <a:solidFill>
                  <a:schemeClr val="tx2">
                    <a:lumMod val="50000"/>
                  </a:schemeClr>
                </a:solidFill>
                <a:latin typeface="Roboto"/>
              </a:rPr>
              <a:t> </a:t>
            </a:r>
            <a:r>
              <a:rPr lang="en-US" sz="3200" dirty="0" err="1">
                <a:solidFill>
                  <a:schemeClr val="tx2">
                    <a:lumMod val="50000"/>
                  </a:schemeClr>
                </a:solidFill>
                <a:latin typeface="Roboto"/>
              </a:rPr>
              <a:t>farklı</a:t>
            </a:r>
            <a:r>
              <a:rPr lang="en-US" sz="3200" dirty="0">
                <a:solidFill>
                  <a:schemeClr val="tx2">
                    <a:lumMod val="50000"/>
                  </a:schemeClr>
                </a:solidFill>
                <a:latin typeface="Roboto"/>
              </a:rPr>
              <a:t> </a:t>
            </a:r>
            <a:r>
              <a:rPr lang="en-US" sz="3200" dirty="0" err="1">
                <a:solidFill>
                  <a:schemeClr val="tx2">
                    <a:lumMod val="50000"/>
                  </a:schemeClr>
                </a:solidFill>
                <a:latin typeface="Roboto"/>
              </a:rPr>
              <a:t>renkleri</a:t>
            </a:r>
            <a:r>
              <a:rPr lang="en-US" sz="3200" dirty="0">
                <a:solidFill>
                  <a:schemeClr val="tx2">
                    <a:lumMod val="50000"/>
                  </a:schemeClr>
                </a:solidFill>
                <a:latin typeface="Roboto"/>
              </a:rPr>
              <a:t> </a:t>
            </a:r>
            <a:r>
              <a:rPr lang="en-US" sz="3200" dirty="0" err="1">
                <a:solidFill>
                  <a:schemeClr val="tx2">
                    <a:lumMod val="50000"/>
                  </a:schemeClr>
                </a:solidFill>
                <a:latin typeface="Roboto"/>
              </a:rPr>
              <a:t>değil</a:t>
            </a:r>
            <a:r>
              <a:rPr lang="en-US" sz="3200" dirty="0">
                <a:solidFill>
                  <a:schemeClr val="tx2">
                    <a:lumMod val="50000"/>
                  </a:schemeClr>
                </a:solidFill>
                <a:latin typeface="Roboto"/>
              </a:rPr>
              <a:t> </a:t>
            </a:r>
            <a:r>
              <a:rPr lang="en-US" sz="3200" dirty="0" err="1">
                <a:solidFill>
                  <a:schemeClr val="tx2">
                    <a:lumMod val="50000"/>
                  </a:schemeClr>
                </a:solidFill>
                <a:latin typeface="Roboto"/>
              </a:rPr>
              <a:t>farklı</a:t>
            </a:r>
            <a:r>
              <a:rPr lang="en-US" sz="3200" dirty="0">
                <a:solidFill>
                  <a:schemeClr val="tx2">
                    <a:lumMod val="50000"/>
                  </a:schemeClr>
                </a:solidFill>
                <a:latin typeface="Roboto"/>
              </a:rPr>
              <a:t> </a:t>
            </a:r>
            <a:r>
              <a:rPr lang="en-US" sz="3200" dirty="0" err="1">
                <a:solidFill>
                  <a:schemeClr val="tx2">
                    <a:lumMod val="50000"/>
                  </a:schemeClr>
                </a:solidFill>
                <a:latin typeface="Roboto"/>
              </a:rPr>
              <a:t>miktarda</a:t>
            </a:r>
            <a:r>
              <a:rPr lang="en-US" sz="3200" dirty="0">
                <a:solidFill>
                  <a:schemeClr val="tx2">
                    <a:lumMod val="50000"/>
                  </a:schemeClr>
                </a:solidFill>
                <a:latin typeface="Roboto"/>
              </a:rPr>
              <a:t> </a:t>
            </a:r>
            <a:r>
              <a:rPr lang="en-US" sz="3200" dirty="0" err="1">
                <a:solidFill>
                  <a:schemeClr val="tx2">
                    <a:lumMod val="50000"/>
                  </a:schemeClr>
                </a:solidFill>
                <a:latin typeface="Roboto"/>
              </a:rPr>
              <a:t>ışık</a:t>
            </a:r>
            <a:r>
              <a:rPr lang="en-US" sz="3200" dirty="0">
                <a:solidFill>
                  <a:schemeClr val="tx2">
                    <a:lumMod val="50000"/>
                  </a:schemeClr>
                </a:solidFill>
                <a:latin typeface="Roboto"/>
              </a:rPr>
              <a:t> </a:t>
            </a:r>
            <a:r>
              <a:rPr lang="en-US" sz="3200" dirty="0" err="1">
                <a:solidFill>
                  <a:schemeClr val="tx2">
                    <a:lumMod val="50000"/>
                  </a:schemeClr>
                </a:solidFill>
                <a:latin typeface="Roboto"/>
              </a:rPr>
              <a:t>kullanan</a:t>
            </a:r>
            <a:r>
              <a:rPr lang="en-US" sz="3200" dirty="0">
                <a:solidFill>
                  <a:schemeClr val="tx2">
                    <a:lumMod val="50000"/>
                  </a:schemeClr>
                </a:solidFill>
                <a:latin typeface="Roboto"/>
              </a:rPr>
              <a:t> </a:t>
            </a:r>
            <a:r>
              <a:rPr lang="en-US" sz="3200" dirty="0" err="1">
                <a:solidFill>
                  <a:schemeClr val="tx2">
                    <a:lumMod val="50000"/>
                  </a:schemeClr>
                </a:solidFill>
                <a:latin typeface="Roboto"/>
              </a:rPr>
              <a:t>endüstriel</a:t>
            </a:r>
            <a:r>
              <a:rPr lang="en-US" sz="3200" dirty="0">
                <a:solidFill>
                  <a:schemeClr val="tx2">
                    <a:lumMod val="50000"/>
                  </a:schemeClr>
                </a:solidFill>
                <a:latin typeface="Roboto"/>
              </a:rPr>
              <a:t> </a:t>
            </a:r>
            <a:r>
              <a:rPr lang="en-US" sz="3200" dirty="0" err="1">
                <a:solidFill>
                  <a:schemeClr val="tx2">
                    <a:lumMod val="50000"/>
                  </a:schemeClr>
                </a:solidFill>
                <a:latin typeface="Roboto"/>
              </a:rPr>
              <a:t>bir</a:t>
            </a:r>
            <a:r>
              <a:rPr lang="en-US" sz="3200" dirty="0">
                <a:solidFill>
                  <a:schemeClr val="tx2">
                    <a:lumMod val="50000"/>
                  </a:schemeClr>
                </a:solidFill>
                <a:latin typeface="Roboto"/>
              </a:rPr>
              <a:t> </a:t>
            </a:r>
            <a:r>
              <a:rPr lang="en-US" sz="3200" dirty="0" err="1">
                <a:solidFill>
                  <a:schemeClr val="tx2">
                    <a:lumMod val="50000"/>
                  </a:schemeClr>
                </a:solidFill>
                <a:latin typeface="Roboto"/>
              </a:rPr>
              <a:t>kameradır</a:t>
            </a:r>
            <a:endParaRPr lang="en-US" sz="3200" dirty="0">
              <a:solidFill>
                <a:schemeClr val="tx2">
                  <a:lumMod val="50000"/>
                </a:schemeClr>
              </a:solidFill>
              <a:latin typeface="Roboto"/>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2029</TotalTime>
  <Words>2370</Words>
  <Application>Microsoft Office PowerPoint</Application>
  <PresentationFormat>Özel</PresentationFormat>
  <Paragraphs>192</Paragraphs>
  <Slides>44</Slides>
  <Notes>0</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44</vt:i4>
      </vt:variant>
    </vt:vector>
  </HeadingPairs>
  <TitlesOfParts>
    <vt:vector size="52" baseType="lpstr">
      <vt:lpstr>Calibri</vt:lpstr>
      <vt:lpstr>Source Sans Pro Bold</vt:lpstr>
      <vt:lpstr>Arial</vt:lpstr>
      <vt:lpstr>Roboto Bold</vt:lpstr>
      <vt:lpstr>Source Sans Pro</vt:lpstr>
      <vt:lpstr>HK Grotesk Medium Bold</vt:lpstr>
      <vt:lpstr>Roboto</vt:lpstr>
      <vt:lpstr>Office Theme</vt:lpstr>
      <vt:lpstr>Proje Konusu: YAPAY ZEKA İLE ÇİVİ KALİTE KONTROLÜ</vt:lpstr>
      <vt:lpstr>PowerPoint Sunusu</vt:lpstr>
      <vt:lpstr>PowerPoint Sunusu</vt:lpstr>
      <vt:lpstr>Projeyi Belirleyen İhtiyaçlar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Güney çelik hasır a.ş</dc:title>
  <cp:lastModifiedBy>Mehmet Ercan Dalmıs</cp:lastModifiedBy>
  <cp:revision>78</cp:revision>
  <dcterms:created xsi:type="dcterms:W3CDTF">2006-08-16T00:00:00Z</dcterms:created>
  <dcterms:modified xsi:type="dcterms:W3CDTF">2022-01-04T07:09:28Z</dcterms:modified>
  <dc:identifier>DAExX0Mm5AY</dc:identifier>
</cp:coreProperties>
</file>